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sldIdLst>
    <p:sldId id="419" r:id="rId2"/>
    <p:sldId id="400" r:id="rId3"/>
    <p:sldId id="420" r:id="rId4"/>
    <p:sldId id="401" r:id="rId5"/>
    <p:sldId id="402" r:id="rId6"/>
    <p:sldId id="403" r:id="rId7"/>
    <p:sldId id="404" r:id="rId8"/>
    <p:sldId id="411" r:id="rId9"/>
    <p:sldId id="405" r:id="rId10"/>
    <p:sldId id="406" r:id="rId11"/>
    <p:sldId id="407" r:id="rId12"/>
    <p:sldId id="408" r:id="rId13"/>
    <p:sldId id="410" r:id="rId14"/>
    <p:sldId id="439" r:id="rId15"/>
    <p:sldId id="440" r:id="rId16"/>
    <p:sldId id="441" r:id="rId17"/>
    <p:sldId id="409" r:id="rId18"/>
    <p:sldId id="412" r:id="rId19"/>
    <p:sldId id="413" r:id="rId20"/>
    <p:sldId id="414" r:id="rId21"/>
    <p:sldId id="415" r:id="rId22"/>
    <p:sldId id="416" r:id="rId23"/>
    <p:sldId id="417" r:id="rId24"/>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87" autoAdjust="0"/>
    <p:restoredTop sz="94646" autoAdjust="0"/>
  </p:normalViewPr>
  <p:slideViewPr>
    <p:cSldViewPr>
      <p:cViewPr varScale="1">
        <p:scale>
          <a:sx n="106" d="100"/>
          <a:sy n="106" d="100"/>
        </p:scale>
        <p:origin x="825" y="6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3.emf"/></Relationships>
</file>

<file path=ppt/drawings/_rels/vmlDrawing16.vml.rels><?xml version="1.0" encoding="UTF-8" standalone="yes"?>
<Relationships xmlns="http://schemas.openxmlformats.org/package/2006/relationships"><Relationship Id="rId2" Type="http://schemas.openxmlformats.org/officeDocument/2006/relationships/image" Target="../media/image1.emf"/><Relationship Id="rId1" Type="http://schemas.openxmlformats.org/officeDocument/2006/relationships/image" Target="../media/image3.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t>3/23/2020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t>‹#›</a:t>
            </a:fld>
            <a:endParaRPr 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t>1</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Weak fairness for a task assumes that if the task is continuously enabled, then it is eventually executed.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A stronger assumption is strong fairness, which demands that a task that is repeatedly enabled should eventually be executed.</a:t>
            </a:r>
          </a:p>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t>21</a:t>
            </a:fld>
            <a:endParaRPr lang="en-US"/>
          </a:p>
        </p:txBody>
      </p:sp>
    </p:spTree>
    <p:extLst>
      <p:ext uri="{BB962C8B-B14F-4D97-AF65-F5344CB8AC3E}">
        <p14:creationId xmlns:p14="http://schemas.microsoft.com/office/powerpoint/2010/main" val="414320767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48CD41CF-A3FB-4EEC-AA6B-11E7DBACA7DF}" type="datetime1">
              <a:rPr lang="en-US" smtClean="0"/>
              <a:t>3/23/2020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E4355A0-0975-471E-9801-B4EFFE7A4C81}" type="datetime1">
              <a:rPr lang="en-US" smtClean="0"/>
              <a:t>3/23/2020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1688B7C-20E7-40C9-B918-76C2E094ACEF}" type="datetime1">
              <a:rPr lang="en-US" smtClean="0"/>
              <a:t>3/23/2020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2B779D6-9481-43FC-BE9D-E894250FBDFB}" type="datetime1">
              <a:rPr lang="en-US" smtClean="0"/>
              <a:t>3/23/2020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CE1D82F4-215C-451D-AB8E-729B30FFBBD3}" type="datetime1">
              <a:rPr lang="en-US" smtClean="0"/>
              <a:t>3/23/2020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8189E3BB-95F0-4046-BA29-914A842397C3}" type="datetime1">
              <a:rPr lang="en-US" smtClean="0"/>
              <a:t>3/23/2020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9B72E92-7F28-49DC-B526-EF7BE1B28958}" type="datetime1">
              <a:rPr lang="en-US" smtClean="0"/>
              <a:t>3/23/2020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8F814081-CF84-497D-A061-33B1AFFF9A04}" type="datetime1">
              <a:rPr lang="en-US" smtClean="0"/>
              <a:t>3/23/2020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BFFAA3F-7161-4C48-99BB-F8DDE95403C6}" type="datetime1">
              <a:rPr lang="en-US" smtClean="0"/>
              <a:t>3/23/2020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89CA0207-F437-46F4-A368-9BEAF25484CC}" type="datetime1">
              <a:rPr lang="en-US" smtClean="0"/>
              <a:t>3/23/2020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C50A29C-AE37-4745-8AB2-9624D5302339}" type="datetime1">
              <a:rPr lang="en-US" smtClean="0"/>
              <a:t>3/23/2020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E6907CE-0415-4D91-9E6A-AE3C16AB81A3}" type="datetime1">
              <a:rPr lang="en-US" smtClean="0"/>
              <a:t>3/23/2020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anose="020B0604020202020204"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anose="020B0604020202020204"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anose="020B0604020202020204"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anose="020B0604020202020204"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8.xml.rels><?xml version="1.0" encoding="UTF-8" standalone="yes"?>
<Relationships xmlns="http://schemas.openxmlformats.org/package/2006/relationships"><Relationship Id="rId3" Type="http://schemas.openxmlformats.org/officeDocument/2006/relationships/oleObject" Target="../embeddings/oleObject15.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15.vml"/><Relationship Id="rId6" Type="http://schemas.openxmlformats.org/officeDocument/2006/relationships/oleObject" Target="../embeddings/oleObject16.bin"/><Relationship Id="rId5" Type="http://schemas.openxmlformats.org/officeDocument/2006/relationships/image" Target="../media/image2.png"/><Relationship Id="rId4" Type="http://schemas.openxmlformats.org/officeDocument/2006/relationships/image" Target="../media/image3.emf"/></Relationships>
</file>

<file path=ppt/slides/_rels/slide19.xml.rels><?xml version="1.0" encoding="UTF-8" standalone="yes"?>
<Relationships xmlns="http://schemas.openxmlformats.org/package/2006/relationships"><Relationship Id="rId3" Type="http://schemas.openxmlformats.org/officeDocument/2006/relationships/oleObject" Target="../embeddings/oleObject17.bin"/><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vmlDrawing" Target="../drawings/vmlDrawing16.vml"/><Relationship Id="rId6" Type="http://schemas.openxmlformats.org/officeDocument/2006/relationships/oleObject" Target="../embeddings/oleObject18.bin"/><Relationship Id="rId5" Type="http://schemas.openxmlformats.org/officeDocument/2006/relationships/image" Target="../media/image2.png"/><Relationship Id="rId4" Type="http://schemas.openxmlformats.org/officeDocument/2006/relationships/image" Target="../media/image3.emf"/></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8.vml"/><Relationship Id="rId6" Type="http://schemas.openxmlformats.org/officeDocument/2006/relationships/image" Target="../media/image1.emf"/><Relationship Id="rId5" Type="http://schemas.openxmlformats.org/officeDocument/2006/relationships/oleObject" Target="../embeddings/oleObject20.bin"/><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CIS 540</a:t>
            </a:r>
            <a:br>
              <a:rPr lang="en-US" sz="2800" dirty="0" smtClean="0">
                <a:solidFill>
                  <a:srgbClr val="C00000"/>
                </a:solidFill>
                <a:latin typeface="Comic Sans MS" panose="030F0702030302020204" pitchFamily="66" charset="0"/>
                <a:cs typeface="Times New Roman" panose="02020603050405020304" pitchFamily="18" charset="0"/>
              </a:rPr>
            </a:br>
            <a:r>
              <a:rPr lang="en-US" sz="2800" dirty="0" smtClean="0">
                <a:solidFill>
                  <a:srgbClr val="C00000"/>
                </a:solidFill>
                <a:latin typeface="Comic Sans MS" panose="030F0702030302020204" pitchFamily="66" charset="0"/>
                <a:cs typeface="Times New Roman" panose="02020603050405020304" pitchFamily="18" charset="0"/>
              </a:rPr>
              <a:t>Principles of Embedded Computation</a:t>
            </a:r>
            <a:br>
              <a:rPr lang="en-US" sz="2800" dirty="0" smtClean="0">
                <a:solidFill>
                  <a:srgbClr val="C00000"/>
                </a:solidFill>
                <a:latin typeface="Comic Sans MS" panose="030F0702030302020204" pitchFamily="66" charset="0"/>
                <a:cs typeface="Times New Roman" panose="02020603050405020304" pitchFamily="18" charset="0"/>
              </a:rPr>
            </a:br>
            <a:r>
              <a:rPr lang="en-US" sz="2800" dirty="0" smtClean="0">
                <a:solidFill>
                  <a:srgbClr val="C00000"/>
                </a:solidFill>
                <a:latin typeface="Comic Sans MS" panose="030F0702030302020204" pitchFamily="66" charset="0"/>
                <a:cs typeface="Times New Roman" panose="02020603050405020304" pitchFamily="18" charset="0"/>
              </a:rPr>
              <a:t/>
            </a:r>
            <a:br>
              <a:rPr lang="en-US" sz="2800" dirty="0" smtClean="0">
                <a:solidFill>
                  <a:srgbClr val="C00000"/>
                </a:solidFill>
                <a:latin typeface="Comic Sans MS" panose="030F0702030302020204" pitchFamily="66" charset="0"/>
                <a:cs typeface="Times New Roman" panose="02020603050405020304" pitchFamily="18" charset="0"/>
              </a:rPr>
            </a:br>
            <a:r>
              <a:rPr lang="en-US" sz="2400" dirty="0" smtClean="0">
                <a:solidFill>
                  <a:srgbClr val="C00000"/>
                </a:solidFill>
                <a:latin typeface="Comic Sans MS" panose="030F0702030302020204" pitchFamily="66" charset="0"/>
                <a:cs typeface="Times New Roman" panose="02020603050405020304" pitchFamily="18" charset="0"/>
              </a:rPr>
              <a:t>Spring 2015 </a:t>
            </a:r>
            <a:br>
              <a:rPr lang="en-US" sz="2400" dirty="0" smtClean="0">
                <a:solidFill>
                  <a:srgbClr val="C00000"/>
                </a:solidFill>
                <a:latin typeface="Comic Sans MS" panose="030F0702030302020204" pitchFamily="66" charset="0"/>
                <a:cs typeface="Times New Roman" panose="02020603050405020304" pitchFamily="18" charset="0"/>
              </a:rPr>
            </a:br>
            <a:r>
              <a:rPr lang="en-US" sz="2400" dirty="0" smtClean="0">
                <a:solidFill>
                  <a:srgbClr val="C00000"/>
                </a:solidFill>
                <a:latin typeface="Comic Sans MS" panose="030F0702030302020204" pitchFamily="66" charset="0"/>
                <a:cs typeface="Times New Roman" panose="02020603050405020304" pitchFamily="18" charset="0"/>
              </a:rPr>
              <a:t>http://www.seas.upenn.edu/~cis540/</a:t>
            </a:r>
            <a:endParaRPr lang="en-US" sz="2800" dirty="0">
              <a:solidFill>
                <a:srgbClr val="C00000"/>
              </a:solidFill>
              <a:latin typeface="Comic Sans MS" panose="030F0702030302020204" pitchFamily="66" charset="0"/>
              <a:cs typeface="Times New Roman" panose="02020603050405020304"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lang="en-US" sz="2400" dirty="0" smtClean="0">
                <a:latin typeface="Comic Sans MS" panose="030F0702030302020204" pitchFamily="66" charset="0"/>
                <a:ea typeface="+mj-ea"/>
                <a:cs typeface="Times New Roman" panose="02020603050405020304" pitchFamily="18" charset="0"/>
              </a:rPr>
              <a:t>Instructor: Rajeev </a:t>
            </a:r>
            <a:r>
              <a:rPr lang="en-US" sz="2400" dirty="0" err="1" smtClean="0">
                <a:latin typeface="Comic Sans MS" panose="030F0702030302020204" pitchFamily="66" charset="0"/>
                <a:ea typeface="+mj-ea"/>
                <a:cs typeface="Times New Roman" panose="02020603050405020304" pitchFamily="18" charset="0"/>
              </a:rPr>
              <a:t>Alur</a:t>
            </a:r>
            <a:r>
              <a:rPr kumimoji="0" lang="en-US" sz="2400" b="0" i="0" u="none" strike="noStrike" kern="1200" cap="none" spc="0" normalizeH="0" baseline="0" noProof="0" dirty="0" smtClean="0">
                <a:ln>
                  <a:noFill/>
                </a:ln>
                <a:effectLst/>
                <a:uLnTx/>
                <a:uFillTx/>
                <a:latin typeface="Comic Sans MS" panose="030F0702030302020204" pitchFamily="66" charset="0"/>
                <a:ea typeface="+mj-ea"/>
                <a:cs typeface="Times New Roman" panose="02020603050405020304" pitchFamily="18" charset="0"/>
              </a:rPr>
              <a:t/>
            </a:r>
            <a:br>
              <a:rPr kumimoji="0" lang="en-US" sz="2400" b="0" i="0" u="none" strike="noStrike" kern="1200" cap="none" spc="0" normalizeH="0" baseline="0" noProof="0" dirty="0" smtClean="0">
                <a:ln>
                  <a:noFill/>
                </a:ln>
                <a:effectLst/>
                <a:uLnTx/>
                <a:uFillTx/>
                <a:latin typeface="Comic Sans MS" panose="030F0702030302020204" pitchFamily="66" charset="0"/>
                <a:ea typeface="+mj-ea"/>
                <a:cs typeface="Times New Roman" panose="02020603050405020304" pitchFamily="18" charset="0"/>
              </a:rPr>
            </a:br>
            <a:r>
              <a:rPr kumimoji="0" lang="en-US" sz="2400" b="0" i="0" u="none" strike="noStrike" kern="1200" cap="none" spc="0" normalizeH="0" baseline="0" noProof="0" dirty="0" smtClean="0">
                <a:ln>
                  <a:noFill/>
                </a:ln>
                <a:effectLst/>
                <a:uLnTx/>
                <a:uFillTx/>
                <a:latin typeface="Comic Sans MS" panose="030F0702030302020204" pitchFamily="66" charset="0"/>
                <a:ea typeface="+mj-ea"/>
                <a:cs typeface="Times New Roman" panose="02020603050405020304"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70663" name="Acrobat Document" r:id="rId5" imgW="6400800" imgH="8229600" progId="AcroExch.Document.7">
                  <p:embed/>
                </p:oleObj>
              </mc:Choice>
              <mc:Fallback>
                <p:oleObj name="Acrobat Document" r:id="rId5" imgW="6400800" imgH="8229600"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t>1</a:t>
            </a:fld>
            <a:endParaRPr lang="en-US"/>
          </a:p>
        </p:txBody>
      </p:sp>
      <p:sp>
        <p:nvSpPr>
          <p:cNvPr id="4" name="TextBox 3"/>
          <p:cNvSpPr txBox="1"/>
          <p:nvPr/>
        </p:nvSpPr>
        <p:spPr>
          <a:xfrm>
            <a:off x="8087736" y="533523"/>
            <a:ext cx="533400" cy="369332"/>
          </a:xfrm>
          <a:prstGeom prst="rect">
            <a:avLst/>
          </a:prstGeom>
          <a:noFill/>
        </p:spPr>
        <p:txBody>
          <a:bodyPr wrap="square" rtlCol="0">
            <a:spAutoFit/>
          </a:bodyPr>
          <a:lstStyle/>
          <a:p>
            <a:r>
              <a:rPr lang="it-IT" dirty="0" smtClean="0"/>
              <a:t>4 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Mutual Exclusion Problem</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0" y="3483065"/>
            <a:ext cx="9144000" cy="2231935"/>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Safety Requirement: Both processes should not be in critical section simultaneously (can be formalized using invariants)</a:t>
            </a: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endParaRPr lang="en-US" sz="2000" dirty="0">
              <a:latin typeface="Comic Sans MS" panose="030F0702030302020204" pitchFamily="66" charset="0"/>
            </a:endParaRP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Absence of deadlocks:  If a process is trying to enter, then some process should be able to enter</a:t>
            </a: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endParaRPr lang="en-US" sz="2000" dirty="0" smtClean="0">
              <a:latin typeface="Comic Sans MS" panose="030F0702030302020204" pitchFamily="66" charset="0"/>
            </a:endParaRPr>
          </a:p>
        </p:txBody>
      </p:sp>
      <p:sp>
        <p:nvSpPr>
          <p:cNvPr id="45" name="Content Placeholder 3"/>
          <p:cNvSpPr txBox="1"/>
          <p:nvPr/>
        </p:nvSpPr>
        <p:spPr>
          <a:xfrm>
            <a:off x="990600" y="914400"/>
            <a:ext cx="3048000" cy="24031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Process P1</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Entry Code</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Critical Section</a:t>
            </a:r>
          </a:p>
        </p:txBody>
      </p:sp>
      <p:sp>
        <p:nvSpPr>
          <p:cNvPr id="3" name="Right Brace 2"/>
          <p:cNvSpPr/>
          <p:nvPr/>
        </p:nvSpPr>
        <p:spPr>
          <a:xfrm>
            <a:off x="2889345" y="1371600"/>
            <a:ext cx="228600" cy="74438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Content Placeholder 3"/>
          <p:cNvSpPr txBox="1"/>
          <p:nvPr/>
        </p:nvSpPr>
        <p:spPr>
          <a:xfrm>
            <a:off x="3316974" y="1438989"/>
            <a:ext cx="2437263" cy="609601"/>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To be designed</a:t>
            </a:r>
          </a:p>
        </p:txBody>
      </p:sp>
      <p:sp>
        <p:nvSpPr>
          <p:cNvPr id="4" name="Rectangle 3"/>
          <p:cNvSpPr/>
          <p:nvPr/>
        </p:nvSpPr>
        <p:spPr>
          <a:xfrm>
            <a:off x="1105469" y="2222310"/>
            <a:ext cx="2362200" cy="80065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ontent Placeholder 3"/>
          <p:cNvSpPr txBox="1"/>
          <p:nvPr/>
        </p:nvSpPr>
        <p:spPr>
          <a:xfrm>
            <a:off x="5638800" y="930052"/>
            <a:ext cx="3048000" cy="24031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Process P2</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Entry Code</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Critical Section</a:t>
            </a:r>
          </a:p>
        </p:txBody>
      </p:sp>
      <p:sp>
        <p:nvSpPr>
          <p:cNvPr id="48" name="Right Brace 47"/>
          <p:cNvSpPr/>
          <p:nvPr/>
        </p:nvSpPr>
        <p:spPr>
          <a:xfrm flipH="1">
            <a:off x="5749120" y="1387251"/>
            <a:ext cx="228600" cy="74438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Rectangle 48"/>
          <p:cNvSpPr/>
          <p:nvPr/>
        </p:nvSpPr>
        <p:spPr>
          <a:xfrm>
            <a:off x="5753669" y="2237962"/>
            <a:ext cx="2362200" cy="80065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7"/>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7110"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5" name="Slide Number Placeholder 4"/>
          <p:cNvSpPr>
            <a:spLocks noGrp="1"/>
          </p:cNvSpPr>
          <p:nvPr>
            <p:ph type="sldNum" sz="quarter" idx="12"/>
          </p:nvPr>
        </p:nvSpPr>
        <p:spPr/>
        <p:txBody>
          <a:bodyPr/>
          <a:lstStyle/>
          <a:p>
            <a:fld id="{CBD3AB53-4A3B-4B78-AFD2-1A2EB0A42A54}" type="slidenum">
              <a:rPr lang="en-US" smtClean="0"/>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Mutual Exclusion: First Attempt</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3915752"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bool</a:t>
            </a:r>
            <a:r>
              <a:rPr lang="en-US" sz="2000" dirty="0" smtClean="0"/>
              <a:t> flag1 := 0; flag2 := 0</a:t>
            </a:r>
            <a:endParaRPr lang="en-US" sz="2000" dirty="0"/>
          </a:p>
        </p:txBody>
      </p:sp>
      <p:cxnSp>
        <p:nvCxnSpPr>
          <p:cNvPr id="73" name="Straight Arrow Connector 72"/>
          <p:cNvCxnSpPr>
            <a:endCxn id="74" idx="2"/>
          </p:cNvCxnSpPr>
          <p:nvPr/>
        </p:nvCxnSpPr>
        <p:spPr>
          <a:xfrm>
            <a:off x="609600" y="2910892"/>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237072" y="1645124"/>
            <a:ext cx="1297856" cy="400110"/>
          </a:xfrm>
          <a:prstGeom prst="rect">
            <a:avLst/>
          </a:prstGeom>
          <a:noFill/>
        </p:spPr>
        <p:txBody>
          <a:bodyPr wrap="none" rtlCol="0">
            <a:spAutoFit/>
          </a:bodyPr>
          <a:lstStyle/>
          <a:p>
            <a:r>
              <a:rPr lang="en-US" sz="2000" dirty="0" smtClean="0"/>
              <a:t>Process P1</a:t>
            </a:r>
            <a:endParaRPr lang="en-US" sz="2000" dirty="0"/>
          </a:p>
        </p:txBody>
      </p:sp>
      <p:cxnSp>
        <p:nvCxnSpPr>
          <p:cNvPr id="77" name="Straight Arrow Connector 76"/>
          <p:cNvCxnSpPr/>
          <p:nvPr/>
        </p:nvCxnSpPr>
        <p:spPr>
          <a:xfrm>
            <a:off x="1828800" y="2962366"/>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143000" y="2677098"/>
            <a:ext cx="685800" cy="467589"/>
            <a:chOff x="5791200" y="2629702"/>
            <a:chExt cx="685800" cy="467589"/>
          </a:xfrm>
        </p:grpSpPr>
        <p:sp>
          <p:nvSpPr>
            <p:cNvPr id="74" name="Oval 7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sp>
        <p:nvSpPr>
          <p:cNvPr id="82" name="TextBox 81"/>
          <p:cNvSpPr txBox="1"/>
          <p:nvPr/>
        </p:nvSpPr>
        <p:spPr>
          <a:xfrm>
            <a:off x="2066622" y="2460871"/>
            <a:ext cx="1138453" cy="400110"/>
          </a:xfrm>
          <a:prstGeom prst="rect">
            <a:avLst/>
          </a:prstGeom>
          <a:noFill/>
        </p:spPr>
        <p:txBody>
          <a:bodyPr wrap="none" rtlCol="0">
            <a:spAutoFit/>
          </a:bodyPr>
          <a:lstStyle/>
          <a:p>
            <a:r>
              <a:rPr lang="en-US" sz="2000" dirty="0"/>
              <a:t>f</a:t>
            </a:r>
            <a:r>
              <a:rPr lang="en-US" sz="2000" dirty="0" smtClean="0"/>
              <a:t>lag1 := 1</a:t>
            </a:r>
            <a:endParaRPr lang="en-US" sz="2000" dirty="0"/>
          </a:p>
        </p:txBody>
      </p:sp>
      <p:grpSp>
        <p:nvGrpSpPr>
          <p:cNvPr id="33" name="Group 32"/>
          <p:cNvGrpSpPr/>
          <p:nvPr/>
        </p:nvGrpSpPr>
        <p:grpSpPr>
          <a:xfrm>
            <a:off x="3581400" y="2710837"/>
            <a:ext cx="685800" cy="467589"/>
            <a:chOff x="5791200" y="2629702"/>
            <a:chExt cx="685800" cy="467589"/>
          </a:xfrm>
        </p:grpSpPr>
        <p:sp>
          <p:nvSpPr>
            <p:cNvPr id="34" name="Oval 3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848605" y="2663441"/>
              <a:ext cx="500265" cy="400110"/>
            </a:xfrm>
            <a:prstGeom prst="rect">
              <a:avLst/>
            </a:prstGeom>
            <a:noFill/>
          </p:spPr>
          <p:txBody>
            <a:bodyPr wrap="none" rtlCol="0">
              <a:spAutoFit/>
            </a:bodyPr>
            <a:lstStyle/>
            <a:p>
              <a:r>
                <a:rPr lang="en-US" sz="2000" dirty="0" smtClean="0"/>
                <a:t>Try</a:t>
              </a:r>
              <a:endParaRPr lang="en-US" sz="2000" dirty="0"/>
            </a:p>
          </p:txBody>
        </p:sp>
      </p:grpSp>
      <p:cxnSp>
        <p:nvCxnSpPr>
          <p:cNvPr id="36" name="Straight Arrow Connector 35"/>
          <p:cNvCxnSpPr/>
          <p:nvPr/>
        </p:nvCxnSpPr>
        <p:spPr>
          <a:xfrm>
            <a:off x="4267200" y="2965442"/>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4854105" y="2492467"/>
            <a:ext cx="1130438" cy="400110"/>
          </a:xfrm>
          <a:prstGeom prst="rect">
            <a:avLst/>
          </a:prstGeom>
          <a:noFill/>
        </p:spPr>
        <p:txBody>
          <a:bodyPr wrap="none" rtlCol="0">
            <a:spAutoFit/>
          </a:bodyPr>
          <a:lstStyle/>
          <a:p>
            <a:r>
              <a:rPr lang="en-US" sz="2000" dirty="0"/>
              <a:t>f</a:t>
            </a:r>
            <a:r>
              <a:rPr lang="en-US" sz="2000" dirty="0" smtClean="0"/>
              <a:t>lag2=0 ?</a:t>
            </a:r>
            <a:endParaRPr lang="en-US" sz="2000" dirty="0"/>
          </a:p>
        </p:txBody>
      </p:sp>
      <p:grpSp>
        <p:nvGrpSpPr>
          <p:cNvPr id="38" name="Group 37"/>
          <p:cNvGrpSpPr/>
          <p:nvPr/>
        </p:nvGrpSpPr>
        <p:grpSpPr>
          <a:xfrm>
            <a:off x="6019800" y="2698934"/>
            <a:ext cx="685800" cy="467589"/>
            <a:chOff x="5791200" y="2629702"/>
            <a:chExt cx="685800" cy="467589"/>
          </a:xfrm>
        </p:grpSpPr>
        <p:sp>
          <p:nvSpPr>
            <p:cNvPr id="39" name="Oval 38"/>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69" name="TextBox 68"/>
          <p:cNvSpPr txBox="1"/>
          <p:nvPr/>
        </p:nvSpPr>
        <p:spPr>
          <a:xfrm>
            <a:off x="3966476" y="2017161"/>
            <a:ext cx="601447" cy="400110"/>
          </a:xfrm>
          <a:prstGeom prst="rect">
            <a:avLst/>
          </a:prstGeom>
          <a:noFill/>
        </p:spPr>
        <p:txBody>
          <a:bodyPr wrap="none" rtlCol="0">
            <a:spAutoFit/>
          </a:bodyPr>
          <a:lstStyle/>
          <a:p>
            <a:r>
              <a:rPr lang="en-US" sz="2000" dirty="0" smtClean="0"/>
              <a:t>else</a:t>
            </a:r>
            <a:endParaRPr lang="en-US" sz="2000" dirty="0"/>
          </a:p>
        </p:txBody>
      </p:sp>
      <p:sp>
        <p:nvSpPr>
          <p:cNvPr id="30" name="Arc 29"/>
          <p:cNvSpPr/>
          <p:nvPr/>
        </p:nvSpPr>
        <p:spPr>
          <a:xfrm rot="5400000">
            <a:off x="3491821" y="704952"/>
            <a:ext cx="914400" cy="4963832"/>
          </a:xfrm>
          <a:prstGeom prst="arc">
            <a:avLst>
              <a:gd name="adj1" fmla="val 16200000"/>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a:off x="3736073" y="2502456"/>
            <a:ext cx="914400" cy="914400"/>
          </a:xfrm>
          <a:prstGeom prst="arc">
            <a:avLst>
              <a:gd name="adj1" fmla="val 12950255"/>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TextBox 84"/>
          <p:cNvSpPr txBox="1"/>
          <p:nvPr/>
        </p:nvSpPr>
        <p:spPr>
          <a:xfrm>
            <a:off x="3319710" y="3291385"/>
            <a:ext cx="1138453" cy="400110"/>
          </a:xfrm>
          <a:prstGeom prst="rect">
            <a:avLst/>
          </a:prstGeom>
          <a:noFill/>
        </p:spPr>
        <p:txBody>
          <a:bodyPr wrap="none" rtlCol="0">
            <a:spAutoFit/>
          </a:bodyPr>
          <a:lstStyle/>
          <a:p>
            <a:r>
              <a:rPr lang="en-US" sz="2000" dirty="0"/>
              <a:t>f</a:t>
            </a:r>
            <a:r>
              <a:rPr lang="en-US" sz="2000" dirty="0" smtClean="0"/>
              <a:t>lag1 := 0</a:t>
            </a:r>
            <a:endParaRPr lang="en-US" sz="2000" dirty="0"/>
          </a:p>
        </p:txBody>
      </p:sp>
      <p:sp>
        <p:nvSpPr>
          <p:cNvPr id="86" name="Arc 85"/>
          <p:cNvSpPr/>
          <p:nvPr/>
        </p:nvSpPr>
        <p:spPr>
          <a:xfrm>
            <a:off x="6123166" y="2287376"/>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7" name="Arc 86"/>
          <p:cNvSpPr/>
          <p:nvPr/>
        </p:nvSpPr>
        <p:spPr>
          <a:xfrm>
            <a:off x="1230599" y="2252123"/>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nvGrpSpPr>
          <p:cNvPr id="32" name="Group 31"/>
          <p:cNvGrpSpPr/>
          <p:nvPr/>
        </p:nvGrpSpPr>
        <p:grpSpPr>
          <a:xfrm>
            <a:off x="268376" y="3861193"/>
            <a:ext cx="6468528" cy="2046371"/>
            <a:chOff x="268376" y="3861193"/>
            <a:chExt cx="6468528" cy="2046371"/>
          </a:xfrm>
        </p:grpSpPr>
        <p:cxnSp>
          <p:nvCxnSpPr>
            <p:cNvPr id="88" name="Straight Arrow Connector 87"/>
            <p:cNvCxnSpPr>
              <a:endCxn id="92" idx="2"/>
            </p:cNvCxnSpPr>
            <p:nvPr/>
          </p:nvCxnSpPr>
          <p:spPr>
            <a:xfrm>
              <a:off x="640904" y="5126961"/>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9" name="TextBox 88"/>
            <p:cNvSpPr txBox="1"/>
            <p:nvPr/>
          </p:nvSpPr>
          <p:spPr>
            <a:xfrm>
              <a:off x="268376" y="3861193"/>
              <a:ext cx="1297856" cy="400110"/>
            </a:xfrm>
            <a:prstGeom prst="rect">
              <a:avLst/>
            </a:prstGeom>
            <a:noFill/>
          </p:spPr>
          <p:txBody>
            <a:bodyPr wrap="none" rtlCol="0">
              <a:spAutoFit/>
            </a:bodyPr>
            <a:lstStyle/>
            <a:p>
              <a:r>
                <a:rPr lang="en-US" sz="2000" dirty="0" smtClean="0"/>
                <a:t>Process P2</a:t>
              </a:r>
              <a:endParaRPr lang="en-US" sz="2000" dirty="0"/>
            </a:p>
          </p:txBody>
        </p:sp>
        <p:cxnSp>
          <p:nvCxnSpPr>
            <p:cNvPr id="90" name="Straight Arrow Connector 89"/>
            <p:cNvCxnSpPr/>
            <p:nvPr/>
          </p:nvCxnSpPr>
          <p:spPr>
            <a:xfrm>
              <a:off x="1860104" y="5178435"/>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91" name="Group 90"/>
            <p:cNvGrpSpPr/>
            <p:nvPr/>
          </p:nvGrpSpPr>
          <p:grpSpPr>
            <a:xfrm>
              <a:off x="1174304" y="4893167"/>
              <a:ext cx="685800" cy="467589"/>
              <a:chOff x="5791200" y="2629702"/>
              <a:chExt cx="685800" cy="467589"/>
            </a:xfrm>
          </p:grpSpPr>
          <p:sp>
            <p:nvSpPr>
              <p:cNvPr id="92" name="Oval 91"/>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3" name="TextBox 92"/>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sp>
          <p:nvSpPr>
            <p:cNvPr id="94" name="TextBox 93"/>
            <p:cNvSpPr txBox="1"/>
            <p:nvPr/>
          </p:nvSpPr>
          <p:spPr>
            <a:xfrm>
              <a:off x="2097926" y="4676940"/>
              <a:ext cx="1138453" cy="400110"/>
            </a:xfrm>
            <a:prstGeom prst="rect">
              <a:avLst/>
            </a:prstGeom>
            <a:noFill/>
          </p:spPr>
          <p:txBody>
            <a:bodyPr wrap="none" rtlCol="0">
              <a:spAutoFit/>
            </a:bodyPr>
            <a:lstStyle/>
            <a:p>
              <a:r>
                <a:rPr lang="en-US" sz="2000" dirty="0" smtClean="0"/>
                <a:t>flag2 := 1</a:t>
              </a:r>
              <a:endParaRPr lang="en-US" sz="2000" dirty="0"/>
            </a:p>
          </p:txBody>
        </p:sp>
        <p:grpSp>
          <p:nvGrpSpPr>
            <p:cNvPr id="95" name="Group 94"/>
            <p:cNvGrpSpPr/>
            <p:nvPr/>
          </p:nvGrpSpPr>
          <p:grpSpPr>
            <a:xfrm>
              <a:off x="3612704" y="4926906"/>
              <a:ext cx="685800" cy="467589"/>
              <a:chOff x="5791200" y="2629702"/>
              <a:chExt cx="685800" cy="467589"/>
            </a:xfrm>
          </p:grpSpPr>
          <p:sp>
            <p:nvSpPr>
              <p:cNvPr id="96" name="Oval 95"/>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TextBox 96"/>
              <p:cNvSpPr txBox="1"/>
              <p:nvPr/>
            </p:nvSpPr>
            <p:spPr>
              <a:xfrm>
                <a:off x="5848605" y="2663441"/>
                <a:ext cx="500265" cy="400110"/>
              </a:xfrm>
              <a:prstGeom prst="rect">
                <a:avLst/>
              </a:prstGeom>
              <a:noFill/>
            </p:spPr>
            <p:txBody>
              <a:bodyPr wrap="none" rtlCol="0">
                <a:spAutoFit/>
              </a:bodyPr>
              <a:lstStyle/>
              <a:p>
                <a:r>
                  <a:rPr lang="en-US" sz="2000" dirty="0" smtClean="0"/>
                  <a:t>Try</a:t>
                </a:r>
                <a:endParaRPr lang="en-US" sz="2000" dirty="0"/>
              </a:p>
            </p:txBody>
          </p:sp>
        </p:grpSp>
        <p:cxnSp>
          <p:nvCxnSpPr>
            <p:cNvPr id="98" name="Straight Arrow Connector 97"/>
            <p:cNvCxnSpPr/>
            <p:nvPr/>
          </p:nvCxnSpPr>
          <p:spPr>
            <a:xfrm>
              <a:off x="4298504" y="5181511"/>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99" name="TextBox 98"/>
            <p:cNvSpPr txBox="1"/>
            <p:nvPr/>
          </p:nvSpPr>
          <p:spPr>
            <a:xfrm>
              <a:off x="4885409" y="4708536"/>
              <a:ext cx="1130438" cy="400110"/>
            </a:xfrm>
            <a:prstGeom prst="rect">
              <a:avLst/>
            </a:prstGeom>
            <a:noFill/>
          </p:spPr>
          <p:txBody>
            <a:bodyPr wrap="none" rtlCol="0">
              <a:spAutoFit/>
            </a:bodyPr>
            <a:lstStyle/>
            <a:p>
              <a:r>
                <a:rPr lang="en-US" sz="2000" dirty="0" smtClean="0"/>
                <a:t>flag1=0 ?</a:t>
              </a:r>
              <a:endParaRPr lang="en-US" sz="2000" dirty="0"/>
            </a:p>
          </p:txBody>
        </p:sp>
        <p:grpSp>
          <p:nvGrpSpPr>
            <p:cNvPr id="100" name="Group 99"/>
            <p:cNvGrpSpPr/>
            <p:nvPr/>
          </p:nvGrpSpPr>
          <p:grpSpPr>
            <a:xfrm>
              <a:off x="6051104" y="4915003"/>
              <a:ext cx="685800" cy="467589"/>
              <a:chOff x="5791200" y="2629702"/>
              <a:chExt cx="685800" cy="467589"/>
            </a:xfrm>
          </p:grpSpPr>
          <p:sp>
            <p:nvSpPr>
              <p:cNvPr id="101" name="Oval 100"/>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TextBox 101"/>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103" name="TextBox 102"/>
            <p:cNvSpPr txBox="1"/>
            <p:nvPr/>
          </p:nvSpPr>
          <p:spPr>
            <a:xfrm>
              <a:off x="3997780" y="4233230"/>
              <a:ext cx="601447" cy="400110"/>
            </a:xfrm>
            <a:prstGeom prst="rect">
              <a:avLst/>
            </a:prstGeom>
            <a:noFill/>
          </p:spPr>
          <p:txBody>
            <a:bodyPr wrap="none" rtlCol="0">
              <a:spAutoFit/>
            </a:bodyPr>
            <a:lstStyle/>
            <a:p>
              <a:r>
                <a:rPr lang="en-US" sz="2000" dirty="0" smtClean="0"/>
                <a:t>else</a:t>
              </a:r>
              <a:endParaRPr lang="en-US" sz="2000" dirty="0"/>
            </a:p>
          </p:txBody>
        </p:sp>
        <p:sp>
          <p:nvSpPr>
            <p:cNvPr id="104" name="Arc 103"/>
            <p:cNvSpPr/>
            <p:nvPr/>
          </p:nvSpPr>
          <p:spPr>
            <a:xfrm rot="5400000">
              <a:off x="3523125" y="2921021"/>
              <a:ext cx="914400" cy="4963832"/>
            </a:xfrm>
            <a:prstGeom prst="arc">
              <a:avLst>
                <a:gd name="adj1" fmla="val 16200000"/>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5" name="Arc 104"/>
            <p:cNvSpPr/>
            <p:nvPr/>
          </p:nvSpPr>
          <p:spPr>
            <a:xfrm>
              <a:off x="3767377" y="4718525"/>
              <a:ext cx="914400" cy="914400"/>
            </a:xfrm>
            <a:prstGeom prst="arc">
              <a:avLst>
                <a:gd name="adj1" fmla="val 12950255"/>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6" name="TextBox 105"/>
            <p:cNvSpPr txBox="1"/>
            <p:nvPr/>
          </p:nvSpPr>
          <p:spPr>
            <a:xfrm>
              <a:off x="3351014" y="5507454"/>
              <a:ext cx="1138453" cy="400110"/>
            </a:xfrm>
            <a:prstGeom prst="rect">
              <a:avLst/>
            </a:prstGeom>
            <a:noFill/>
          </p:spPr>
          <p:txBody>
            <a:bodyPr wrap="none" rtlCol="0">
              <a:spAutoFit/>
            </a:bodyPr>
            <a:lstStyle/>
            <a:p>
              <a:r>
                <a:rPr lang="en-US" sz="2000" dirty="0" smtClean="0"/>
                <a:t>flag2 := 0</a:t>
              </a:r>
              <a:endParaRPr lang="en-US" sz="2000" dirty="0"/>
            </a:p>
          </p:txBody>
        </p:sp>
        <p:sp>
          <p:nvSpPr>
            <p:cNvPr id="107" name="Arc 106"/>
            <p:cNvSpPr/>
            <p:nvPr/>
          </p:nvSpPr>
          <p:spPr>
            <a:xfrm>
              <a:off x="6154470" y="4503445"/>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8" name="Arc 107"/>
            <p:cNvSpPr/>
            <p:nvPr/>
          </p:nvSpPr>
          <p:spPr>
            <a:xfrm>
              <a:off x="1261903" y="4468192"/>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sp>
        <p:nvSpPr>
          <p:cNvPr id="109" name="TextBox 108"/>
          <p:cNvSpPr txBox="1"/>
          <p:nvPr/>
        </p:nvSpPr>
        <p:spPr>
          <a:xfrm>
            <a:off x="6858000" y="3733800"/>
            <a:ext cx="1706814" cy="400110"/>
          </a:xfrm>
          <a:prstGeom prst="rect">
            <a:avLst/>
          </a:prstGeom>
          <a:noFill/>
        </p:spPr>
        <p:txBody>
          <a:bodyPr wrap="none" rtlCol="0">
            <a:spAutoFit/>
          </a:bodyPr>
          <a:lstStyle/>
          <a:p>
            <a:r>
              <a:rPr lang="en-US" sz="2000" dirty="0" smtClean="0"/>
              <a:t>Is this correct?</a:t>
            </a:r>
            <a:endParaRPr lang="en-US" sz="2000" dirty="0"/>
          </a:p>
        </p:txBody>
      </p:sp>
      <p:grpSp>
        <p:nvGrpSpPr>
          <p:cNvPr id="50" name="Group 7"/>
          <p:cNvGrpSpPr/>
          <p:nvPr/>
        </p:nvGrpSpPr>
        <p:grpSpPr>
          <a:xfrm>
            <a:off x="0" y="6142038"/>
            <a:ext cx="9144000" cy="715962"/>
            <a:chOff x="0" y="6142038"/>
            <a:chExt cx="9144000" cy="715962"/>
          </a:xfrm>
        </p:grpSpPr>
        <p:pic>
          <p:nvPicPr>
            <p:cNvPr id="5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2"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5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6086"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11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8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6"/>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9"/>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32"/>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82" grpId="0"/>
      <p:bldP spid="37" grpId="0"/>
      <p:bldP spid="69" grpId="0"/>
      <p:bldP spid="30" grpId="0" animBg="1"/>
      <p:bldP spid="31" grpId="0" animBg="1"/>
      <p:bldP spid="85" grpId="0"/>
      <p:bldP spid="10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Peterson’s Mutual Exclusion Protocol</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5029838"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bool</a:t>
            </a:r>
            <a:r>
              <a:rPr lang="en-US" sz="2000" dirty="0" smtClean="0"/>
              <a:t> flag1 := 0; flag2 := 0; {1,2} turn</a:t>
            </a:r>
            <a:endParaRPr lang="en-US" sz="2000" dirty="0"/>
          </a:p>
        </p:txBody>
      </p:sp>
      <p:grpSp>
        <p:nvGrpSpPr>
          <p:cNvPr id="10" name="Group 9"/>
          <p:cNvGrpSpPr/>
          <p:nvPr/>
        </p:nvGrpSpPr>
        <p:grpSpPr>
          <a:xfrm>
            <a:off x="76200" y="1645124"/>
            <a:ext cx="8932381" cy="2492768"/>
            <a:chOff x="76200" y="1645124"/>
            <a:chExt cx="8932381" cy="2492768"/>
          </a:xfrm>
        </p:grpSpPr>
        <p:cxnSp>
          <p:nvCxnSpPr>
            <p:cNvPr id="73" name="Straight Arrow Connector 72"/>
            <p:cNvCxnSpPr>
              <a:endCxn id="74" idx="2"/>
            </p:cNvCxnSpPr>
            <p:nvPr/>
          </p:nvCxnSpPr>
          <p:spPr>
            <a:xfrm>
              <a:off x="76200" y="2924329"/>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237072" y="1645124"/>
              <a:ext cx="1297856" cy="400110"/>
            </a:xfrm>
            <a:prstGeom prst="rect">
              <a:avLst/>
            </a:prstGeom>
            <a:noFill/>
          </p:spPr>
          <p:txBody>
            <a:bodyPr wrap="none" rtlCol="0">
              <a:spAutoFit/>
            </a:bodyPr>
            <a:lstStyle/>
            <a:p>
              <a:r>
                <a:rPr lang="en-US" sz="2000" dirty="0" smtClean="0"/>
                <a:t>Process P1</a:t>
              </a:r>
              <a:endParaRPr lang="en-US" sz="2000" dirty="0"/>
            </a:p>
          </p:txBody>
        </p:sp>
        <p:cxnSp>
          <p:nvCxnSpPr>
            <p:cNvPr id="77" name="Straight Arrow Connector 76"/>
            <p:cNvCxnSpPr/>
            <p:nvPr/>
          </p:nvCxnSpPr>
          <p:spPr>
            <a:xfrm>
              <a:off x="1295400" y="2975803"/>
              <a:ext cx="1295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609600" y="2690535"/>
              <a:ext cx="685800" cy="467589"/>
              <a:chOff x="5791200" y="2629702"/>
              <a:chExt cx="685800" cy="467589"/>
            </a:xfrm>
          </p:grpSpPr>
          <p:sp>
            <p:nvSpPr>
              <p:cNvPr id="74" name="Oval 7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sp>
          <p:nvSpPr>
            <p:cNvPr id="82" name="TextBox 81"/>
            <p:cNvSpPr txBox="1"/>
            <p:nvPr/>
          </p:nvSpPr>
          <p:spPr>
            <a:xfrm>
              <a:off x="1295400" y="2474308"/>
              <a:ext cx="1138453" cy="400110"/>
            </a:xfrm>
            <a:prstGeom prst="rect">
              <a:avLst/>
            </a:prstGeom>
            <a:noFill/>
          </p:spPr>
          <p:txBody>
            <a:bodyPr wrap="none" rtlCol="0">
              <a:spAutoFit/>
            </a:bodyPr>
            <a:lstStyle/>
            <a:p>
              <a:r>
                <a:rPr lang="en-US" sz="2000" dirty="0"/>
                <a:t>f</a:t>
              </a:r>
              <a:r>
                <a:rPr lang="en-US" sz="2000" dirty="0" smtClean="0"/>
                <a:t>lag1 := 1</a:t>
              </a:r>
              <a:endParaRPr lang="en-US" sz="2000" dirty="0"/>
            </a:p>
          </p:txBody>
        </p:sp>
        <p:grpSp>
          <p:nvGrpSpPr>
            <p:cNvPr id="33" name="Group 32"/>
            <p:cNvGrpSpPr/>
            <p:nvPr/>
          </p:nvGrpSpPr>
          <p:grpSpPr>
            <a:xfrm>
              <a:off x="2610123" y="2739298"/>
              <a:ext cx="687514" cy="467589"/>
              <a:chOff x="5791200" y="2629702"/>
              <a:chExt cx="687514" cy="467589"/>
            </a:xfrm>
          </p:grpSpPr>
          <p:sp>
            <p:nvSpPr>
              <p:cNvPr id="34" name="Oval 3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848605" y="2663441"/>
                <a:ext cx="630109" cy="400110"/>
              </a:xfrm>
              <a:prstGeom prst="rect">
                <a:avLst/>
              </a:prstGeom>
              <a:noFill/>
            </p:spPr>
            <p:txBody>
              <a:bodyPr wrap="none" rtlCol="0">
                <a:spAutoFit/>
              </a:bodyPr>
              <a:lstStyle/>
              <a:p>
                <a:r>
                  <a:rPr lang="en-US" sz="2000" dirty="0" smtClean="0"/>
                  <a:t>Try1</a:t>
                </a:r>
                <a:endParaRPr lang="en-US" sz="2000" dirty="0"/>
              </a:p>
            </p:txBody>
          </p:sp>
        </p:grpSp>
        <p:cxnSp>
          <p:nvCxnSpPr>
            <p:cNvPr id="36" name="Straight Arrow Connector 35"/>
            <p:cNvCxnSpPr>
              <a:endCxn id="41" idx="1"/>
            </p:cNvCxnSpPr>
            <p:nvPr/>
          </p:nvCxnSpPr>
          <p:spPr>
            <a:xfrm flipV="1">
              <a:off x="6905867" y="2924305"/>
              <a:ext cx="1474319" cy="4283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7250559" y="2555390"/>
              <a:ext cx="1064715" cy="400110"/>
            </a:xfrm>
            <a:prstGeom prst="rect">
              <a:avLst/>
            </a:prstGeom>
            <a:noFill/>
          </p:spPr>
          <p:txBody>
            <a:bodyPr wrap="none" rtlCol="0">
              <a:spAutoFit/>
            </a:bodyPr>
            <a:lstStyle/>
            <a:p>
              <a:r>
                <a:rPr lang="en-US" sz="2000" dirty="0"/>
                <a:t>t</a:t>
              </a:r>
              <a:r>
                <a:rPr lang="en-US" sz="2000" dirty="0" smtClean="0"/>
                <a:t>urn=2 ?</a:t>
              </a:r>
              <a:endParaRPr lang="en-US" sz="2000" dirty="0"/>
            </a:p>
          </p:txBody>
        </p:sp>
        <p:grpSp>
          <p:nvGrpSpPr>
            <p:cNvPr id="38" name="Group 37"/>
            <p:cNvGrpSpPr/>
            <p:nvPr/>
          </p:nvGrpSpPr>
          <p:grpSpPr>
            <a:xfrm>
              <a:off x="8322781" y="2690511"/>
              <a:ext cx="685800" cy="467589"/>
              <a:chOff x="5791200" y="2629702"/>
              <a:chExt cx="685800" cy="467589"/>
            </a:xfrm>
          </p:grpSpPr>
          <p:sp>
            <p:nvSpPr>
              <p:cNvPr id="39" name="Oval 38"/>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69" name="TextBox 68"/>
            <p:cNvSpPr txBox="1"/>
            <p:nvPr/>
          </p:nvSpPr>
          <p:spPr>
            <a:xfrm>
              <a:off x="5981256" y="3240029"/>
              <a:ext cx="601447" cy="400110"/>
            </a:xfrm>
            <a:prstGeom prst="rect">
              <a:avLst/>
            </a:prstGeom>
            <a:noFill/>
          </p:spPr>
          <p:txBody>
            <a:bodyPr wrap="none" rtlCol="0">
              <a:spAutoFit/>
            </a:bodyPr>
            <a:lstStyle/>
            <a:p>
              <a:r>
                <a:rPr lang="en-US" sz="2000" dirty="0" smtClean="0"/>
                <a:t>else</a:t>
              </a:r>
              <a:endParaRPr lang="en-US" sz="2000" dirty="0"/>
            </a:p>
          </p:txBody>
        </p:sp>
        <p:sp>
          <p:nvSpPr>
            <p:cNvPr id="30" name="Arc 29"/>
            <p:cNvSpPr/>
            <p:nvPr/>
          </p:nvSpPr>
          <p:spPr>
            <a:xfrm rot="5400000">
              <a:off x="4290103" y="-571317"/>
              <a:ext cx="1226797" cy="7391401"/>
            </a:xfrm>
            <a:prstGeom prst="arc">
              <a:avLst>
                <a:gd name="adj1" fmla="val 16185237"/>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flipV="1">
              <a:off x="4422194" y="2488522"/>
              <a:ext cx="2702450" cy="914400"/>
            </a:xfrm>
            <a:prstGeom prst="arc">
              <a:avLst>
                <a:gd name="adj1" fmla="val 11724488"/>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TextBox 84"/>
            <p:cNvSpPr txBox="1"/>
            <p:nvPr/>
          </p:nvSpPr>
          <p:spPr>
            <a:xfrm>
              <a:off x="4322207" y="3737782"/>
              <a:ext cx="1138453" cy="400110"/>
            </a:xfrm>
            <a:prstGeom prst="rect">
              <a:avLst/>
            </a:prstGeom>
            <a:noFill/>
          </p:spPr>
          <p:txBody>
            <a:bodyPr wrap="none" rtlCol="0">
              <a:spAutoFit/>
            </a:bodyPr>
            <a:lstStyle/>
            <a:p>
              <a:r>
                <a:rPr lang="en-US" sz="2000" dirty="0"/>
                <a:t>f</a:t>
              </a:r>
              <a:r>
                <a:rPr lang="en-US" sz="2000" dirty="0" smtClean="0"/>
                <a:t>lag1 := 0</a:t>
              </a:r>
              <a:endParaRPr lang="en-US" sz="2000" dirty="0"/>
            </a:p>
          </p:txBody>
        </p:sp>
        <p:sp>
          <p:nvSpPr>
            <p:cNvPr id="86" name="Arc 85"/>
            <p:cNvSpPr/>
            <p:nvPr/>
          </p:nvSpPr>
          <p:spPr>
            <a:xfrm>
              <a:off x="8450625" y="2291080"/>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7" name="Arc 86"/>
            <p:cNvSpPr/>
            <p:nvPr/>
          </p:nvSpPr>
          <p:spPr>
            <a:xfrm>
              <a:off x="697199" y="2265560"/>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51" name="Straight Arrow Connector 50"/>
            <p:cNvCxnSpPr/>
            <p:nvPr/>
          </p:nvCxnSpPr>
          <p:spPr>
            <a:xfrm flipV="1">
              <a:off x="3297637" y="2989240"/>
              <a:ext cx="1090292" cy="188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3249477" y="2589130"/>
              <a:ext cx="1072730" cy="400110"/>
            </a:xfrm>
            <a:prstGeom prst="rect">
              <a:avLst/>
            </a:prstGeom>
            <a:noFill/>
          </p:spPr>
          <p:txBody>
            <a:bodyPr wrap="none" rtlCol="0">
              <a:spAutoFit/>
            </a:bodyPr>
            <a:lstStyle/>
            <a:p>
              <a:r>
                <a:rPr lang="en-US" sz="2000" dirty="0" smtClean="0"/>
                <a:t>turn := 1</a:t>
              </a:r>
              <a:endParaRPr lang="en-US" sz="2000" dirty="0"/>
            </a:p>
          </p:txBody>
        </p:sp>
        <p:grpSp>
          <p:nvGrpSpPr>
            <p:cNvPr id="54" name="Group 53"/>
            <p:cNvGrpSpPr/>
            <p:nvPr/>
          </p:nvGrpSpPr>
          <p:grpSpPr>
            <a:xfrm>
              <a:off x="4364789" y="2755445"/>
              <a:ext cx="687514" cy="467589"/>
              <a:chOff x="5791200" y="2629702"/>
              <a:chExt cx="687514" cy="467589"/>
            </a:xfrm>
          </p:grpSpPr>
          <p:sp>
            <p:nvSpPr>
              <p:cNvPr id="55" name="Oval 54"/>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5848605" y="2663441"/>
                <a:ext cx="630109" cy="400110"/>
              </a:xfrm>
              <a:prstGeom prst="rect">
                <a:avLst/>
              </a:prstGeom>
              <a:noFill/>
            </p:spPr>
            <p:txBody>
              <a:bodyPr wrap="none" rtlCol="0">
                <a:spAutoFit/>
              </a:bodyPr>
              <a:lstStyle/>
              <a:p>
                <a:r>
                  <a:rPr lang="en-US" sz="2000" dirty="0" smtClean="0"/>
                  <a:t>Try2</a:t>
                </a:r>
                <a:endParaRPr lang="en-US" sz="2000" dirty="0"/>
              </a:p>
            </p:txBody>
          </p:sp>
        </p:grpSp>
        <p:grpSp>
          <p:nvGrpSpPr>
            <p:cNvPr id="57" name="Group 56"/>
            <p:cNvGrpSpPr/>
            <p:nvPr/>
          </p:nvGrpSpPr>
          <p:grpSpPr>
            <a:xfrm>
              <a:off x="6210244" y="2733345"/>
              <a:ext cx="687514" cy="467589"/>
              <a:chOff x="5791200" y="2629702"/>
              <a:chExt cx="687514" cy="467589"/>
            </a:xfrm>
          </p:grpSpPr>
          <p:sp>
            <p:nvSpPr>
              <p:cNvPr id="58" name="Oval 57"/>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5848605" y="2663441"/>
                <a:ext cx="630109" cy="400110"/>
              </a:xfrm>
              <a:prstGeom prst="rect">
                <a:avLst/>
              </a:prstGeom>
              <a:noFill/>
            </p:spPr>
            <p:txBody>
              <a:bodyPr wrap="none" rtlCol="0">
                <a:spAutoFit/>
              </a:bodyPr>
              <a:lstStyle/>
              <a:p>
                <a:r>
                  <a:rPr lang="en-US" sz="2000" dirty="0" smtClean="0"/>
                  <a:t>Try3</a:t>
                </a:r>
                <a:endParaRPr lang="en-US" sz="2000" dirty="0"/>
              </a:p>
            </p:txBody>
          </p:sp>
        </p:grpSp>
        <p:cxnSp>
          <p:nvCxnSpPr>
            <p:cNvPr id="61" name="Straight Arrow Connector 60"/>
            <p:cNvCxnSpPr>
              <a:endCxn id="58" idx="2"/>
            </p:cNvCxnSpPr>
            <p:nvPr/>
          </p:nvCxnSpPr>
          <p:spPr>
            <a:xfrm>
              <a:off x="5036259" y="2955580"/>
              <a:ext cx="1173985" cy="1156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5237054" y="2611686"/>
              <a:ext cx="1072730" cy="400110"/>
            </a:xfrm>
            <a:prstGeom prst="rect">
              <a:avLst/>
            </a:prstGeom>
            <a:noFill/>
          </p:spPr>
          <p:txBody>
            <a:bodyPr wrap="none" rtlCol="0">
              <a:spAutoFit/>
            </a:bodyPr>
            <a:lstStyle/>
            <a:p>
              <a:r>
                <a:rPr lang="en-US" sz="2000" dirty="0" smtClean="0"/>
                <a:t>flag2=1?</a:t>
              </a:r>
              <a:endParaRPr lang="en-US" sz="2000" dirty="0"/>
            </a:p>
          </p:txBody>
        </p:sp>
        <p:sp>
          <p:nvSpPr>
            <p:cNvPr id="64" name="Arc 63"/>
            <p:cNvSpPr/>
            <p:nvPr/>
          </p:nvSpPr>
          <p:spPr>
            <a:xfrm flipH="1">
              <a:off x="5115723" y="2474308"/>
              <a:ext cx="3590203" cy="914400"/>
            </a:xfrm>
            <a:prstGeom prst="arc">
              <a:avLst>
                <a:gd name="adj1" fmla="val 11308933"/>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5" name="TextBox 64"/>
            <p:cNvSpPr txBox="1"/>
            <p:nvPr/>
          </p:nvSpPr>
          <p:spPr>
            <a:xfrm>
              <a:off x="6210244" y="2065505"/>
              <a:ext cx="601447" cy="400110"/>
            </a:xfrm>
            <a:prstGeom prst="rect">
              <a:avLst/>
            </a:prstGeom>
            <a:noFill/>
          </p:spPr>
          <p:txBody>
            <a:bodyPr wrap="none" rtlCol="0">
              <a:spAutoFit/>
            </a:bodyPr>
            <a:lstStyle/>
            <a:p>
              <a:r>
                <a:rPr lang="en-US" sz="2000" dirty="0" smtClean="0"/>
                <a:t>else</a:t>
              </a:r>
              <a:endParaRPr lang="en-US" sz="2000" dirty="0"/>
            </a:p>
          </p:txBody>
        </p:sp>
      </p:grpSp>
      <p:grpSp>
        <p:nvGrpSpPr>
          <p:cNvPr id="67" name="Group 66"/>
          <p:cNvGrpSpPr/>
          <p:nvPr/>
        </p:nvGrpSpPr>
        <p:grpSpPr>
          <a:xfrm>
            <a:off x="74138" y="3890182"/>
            <a:ext cx="8932381" cy="2492768"/>
            <a:chOff x="76200" y="1645124"/>
            <a:chExt cx="8932381" cy="2492768"/>
          </a:xfrm>
        </p:grpSpPr>
        <p:cxnSp>
          <p:nvCxnSpPr>
            <p:cNvPr id="68" name="Straight Arrow Connector 67"/>
            <p:cNvCxnSpPr>
              <a:endCxn id="131" idx="2"/>
            </p:cNvCxnSpPr>
            <p:nvPr/>
          </p:nvCxnSpPr>
          <p:spPr>
            <a:xfrm>
              <a:off x="76200" y="2924329"/>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0" name="TextBox 69"/>
            <p:cNvSpPr txBox="1"/>
            <p:nvPr/>
          </p:nvSpPr>
          <p:spPr>
            <a:xfrm>
              <a:off x="237072" y="1645124"/>
              <a:ext cx="1297856" cy="400110"/>
            </a:xfrm>
            <a:prstGeom prst="rect">
              <a:avLst/>
            </a:prstGeom>
            <a:noFill/>
          </p:spPr>
          <p:txBody>
            <a:bodyPr wrap="none" rtlCol="0">
              <a:spAutoFit/>
            </a:bodyPr>
            <a:lstStyle/>
            <a:p>
              <a:r>
                <a:rPr lang="en-US" sz="2000" dirty="0" smtClean="0"/>
                <a:t>Process P2</a:t>
              </a:r>
              <a:endParaRPr lang="en-US" sz="2000" dirty="0"/>
            </a:p>
          </p:txBody>
        </p:sp>
        <p:cxnSp>
          <p:nvCxnSpPr>
            <p:cNvPr id="71" name="Straight Arrow Connector 70"/>
            <p:cNvCxnSpPr/>
            <p:nvPr/>
          </p:nvCxnSpPr>
          <p:spPr>
            <a:xfrm>
              <a:off x="1295400" y="2975803"/>
              <a:ext cx="1295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72" name="Group 71"/>
            <p:cNvGrpSpPr/>
            <p:nvPr/>
          </p:nvGrpSpPr>
          <p:grpSpPr>
            <a:xfrm>
              <a:off x="609600" y="2690535"/>
              <a:ext cx="685800" cy="467589"/>
              <a:chOff x="5791200" y="2629702"/>
              <a:chExt cx="685800" cy="467589"/>
            </a:xfrm>
          </p:grpSpPr>
          <p:sp>
            <p:nvSpPr>
              <p:cNvPr id="131" name="Oval 130"/>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2" name="TextBox 131"/>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sp>
          <p:nvSpPr>
            <p:cNvPr id="76" name="TextBox 75"/>
            <p:cNvSpPr txBox="1"/>
            <p:nvPr/>
          </p:nvSpPr>
          <p:spPr>
            <a:xfrm>
              <a:off x="1295400" y="2474308"/>
              <a:ext cx="1138453" cy="400110"/>
            </a:xfrm>
            <a:prstGeom prst="rect">
              <a:avLst/>
            </a:prstGeom>
            <a:noFill/>
          </p:spPr>
          <p:txBody>
            <a:bodyPr wrap="none" rtlCol="0">
              <a:spAutoFit/>
            </a:bodyPr>
            <a:lstStyle/>
            <a:p>
              <a:r>
                <a:rPr lang="en-US" sz="2000" dirty="0" smtClean="0"/>
                <a:t>flag2 := 1</a:t>
              </a:r>
              <a:endParaRPr lang="en-US" sz="2000" dirty="0"/>
            </a:p>
          </p:txBody>
        </p:sp>
        <p:grpSp>
          <p:nvGrpSpPr>
            <p:cNvPr id="78" name="Group 77"/>
            <p:cNvGrpSpPr/>
            <p:nvPr/>
          </p:nvGrpSpPr>
          <p:grpSpPr>
            <a:xfrm>
              <a:off x="2610123" y="2739298"/>
              <a:ext cx="687514" cy="467589"/>
              <a:chOff x="5791200" y="2629702"/>
              <a:chExt cx="687514" cy="467589"/>
            </a:xfrm>
          </p:grpSpPr>
          <p:sp>
            <p:nvSpPr>
              <p:cNvPr id="129" name="Oval 128"/>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0" name="TextBox 129"/>
              <p:cNvSpPr txBox="1"/>
              <p:nvPr/>
            </p:nvSpPr>
            <p:spPr>
              <a:xfrm>
                <a:off x="5848605" y="2663441"/>
                <a:ext cx="630109" cy="400110"/>
              </a:xfrm>
              <a:prstGeom prst="rect">
                <a:avLst/>
              </a:prstGeom>
              <a:noFill/>
            </p:spPr>
            <p:txBody>
              <a:bodyPr wrap="none" rtlCol="0">
                <a:spAutoFit/>
              </a:bodyPr>
              <a:lstStyle/>
              <a:p>
                <a:r>
                  <a:rPr lang="en-US" sz="2000" dirty="0" smtClean="0"/>
                  <a:t>Try1</a:t>
                </a:r>
                <a:endParaRPr lang="en-US" sz="2000" dirty="0"/>
              </a:p>
            </p:txBody>
          </p:sp>
        </p:grpSp>
        <p:cxnSp>
          <p:nvCxnSpPr>
            <p:cNvPr id="80" name="Straight Arrow Connector 79"/>
            <p:cNvCxnSpPr>
              <a:endCxn id="128" idx="1"/>
            </p:cNvCxnSpPr>
            <p:nvPr/>
          </p:nvCxnSpPr>
          <p:spPr>
            <a:xfrm flipV="1">
              <a:off x="6905867" y="2924305"/>
              <a:ext cx="1474319" cy="42834"/>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1" name="TextBox 80"/>
            <p:cNvSpPr txBox="1"/>
            <p:nvPr/>
          </p:nvSpPr>
          <p:spPr>
            <a:xfrm>
              <a:off x="7250559" y="2555390"/>
              <a:ext cx="1064715" cy="400110"/>
            </a:xfrm>
            <a:prstGeom prst="rect">
              <a:avLst/>
            </a:prstGeom>
            <a:noFill/>
          </p:spPr>
          <p:txBody>
            <a:bodyPr wrap="none" rtlCol="0">
              <a:spAutoFit/>
            </a:bodyPr>
            <a:lstStyle/>
            <a:p>
              <a:r>
                <a:rPr lang="en-US" sz="2000" dirty="0" smtClean="0"/>
                <a:t>turn=1 ?</a:t>
              </a:r>
              <a:endParaRPr lang="en-US" sz="2000" dirty="0"/>
            </a:p>
          </p:txBody>
        </p:sp>
        <p:grpSp>
          <p:nvGrpSpPr>
            <p:cNvPr id="83" name="Group 82"/>
            <p:cNvGrpSpPr/>
            <p:nvPr/>
          </p:nvGrpSpPr>
          <p:grpSpPr>
            <a:xfrm>
              <a:off x="8322781" y="2690511"/>
              <a:ext cx="685800" cy="467589"/>
              <a:chOff x="5791200" y="2629702"/>
              <a:chExt cx="685800" cy="467589"/>
            </a:xfrm>
          </p:grpSpPr>
          <p:sp>
            <p:nvSpPr>
              <p:cNvPr id="127" name="Oval 126"/>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TextBox 127"/>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84" name="TextBox 83"/>
            <p:cNvSpPr txBox="1"/>
            <p:nvPr/>
          </p:nvSpPr>
          <p:spPr>
            <a:xfrm>
              <a:off x="5981256" y="3240029"/>
              <a:ext cx="601447" cy="400110"/>
            </a:xfrm>
            <a:prstGeom prst="rect">
              <a:avLst/>
            </a:prstGeom>
            <a:noFill/>
          </p:spPr>
          <p:txBody>
            <a:bodyPr wrap="none" rtlCol="0">
              <a:spAutoFit/>
            </a:bodyPr>
            <a:lstStyle/>
            <a:p>
              <a:r>
                <a:rPr lang="en-US" sz="2000" dirty="0" smtClean="0"/>
                <a:t>else</a:t>
              </a:r>
              <a:endParaRPr lang="en-US" sz="2000" dirty="0"/>
            </a:p>
          </p:txBody>
        </p:sp>
        <p:sp>
          <p:nvSpPr>
            <p:cNvPr id="110" name="Arc 109"/>
            <p:cNvSpPr/>
            <p:nvPr/>
          </p:nvSpPr>
          <p:spPr>
            <a:xfrm rot="5400000">
              <a:off x="4290103" y="-571317"/>
              <a:ext cx="1226797" cy="7391401"/>
            </a:xfrm>
            <a:prstGeom prst="arc">
              <a:avLst>
                <a:gd name="adj1" fmla="val 16185237"/>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1" name="Arc 110"/>
            <p:cNvSpPr/>
            <p:nvPr/>
          </p:nvSpPr>
          <p:spPr>
            <a:xfrm flipV="1">
              <a:off x="4422194" y="2488522"/>
              <a:ext cx="2702450" cy="914400"/>
            </a:xfrm>
            <a:prstGeom prst="arc">
              <a:avLst>
                <a:gd name="adj1" fmla="val 11724488"/>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2" name="TextBox 111"/>
            <p:cNvSpPr txBox="1"/>
            <p:nvPr/>
          </p:nvSpPr>
          <p:spPr>
            <a:xfrm>
              <a:off x="4322207" y="3737782"/>
              <a:ext cx="1138453" cy="400110"/>
            </a:xfrm>
            <a:prstGeom prst="rect">
              <a:avLst/>
            </a:prstGeom>
            <a:noFill/>
          </p:spPr>
          <p:txBody>
            <a:bodyPr wrap="none" rtlCol="0">
              <a:spAutoFit/>
            </a:bodyPr>
            <a:lstStyle/>
            <a:p>
              <a:r>
                <a:rPr lang="en-US" sz="2000" dirty="0" smtClean="0"/>
                <a:t>flag2 := 0</a:t>
              </a:r>
              <a:endParaRPr lang="en-US" sz="2000" dirty="0"/>
            </a:p>
          </p:txBody>
        </p:sp>
        <p:sp>
          <p:nvSpPr>
            <p:cNvPr id="113" name="Arc 112"/>
            <p:cNvSpPr/>
            <p:nvPr/>
          </p:nvSpPr>
          <p:spPr>
            <a:xfrm>
              <a:off x="8450625" y="2291080"/>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14" name="Arc 113"/>
            <p:cNvSpPr/>
            <p:nvPr/>
          </p:nvSpPr>
          <p:spPr>
            <a:xfrm>
              <a:off x="697199" y="2265560"/>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115" name="Straight Arrow Connector 114"/>
            <p:cNvCxnSpPr/>
            <p:nvPr/>
          </p:nvCxnSpPr>
          <p:spPr>
            <a:xfrm flipV="1">
              <a:off x="3297637" y="2989240"/>
              <a:ext cx="1090292" cy="188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16" name="TextBox 115"/>
            <p:cNvSpPr txBox="1"/>
            <p:nvPr/>
          </p:nvSpPr>
          <p:spPr>
            <a:xfrm>
              <a:off x="3249477" y="2589130"/>
              <a:ext cx="1072730" cy="400110"/>
            </a:xfrm>
            <a:prstGeom prst="rect">
              <a:avLst/>
            </a:prstGeom>
            <a:noFill/>
          </p:spPr>
          <p:txBody>
            <a:bodyPr wrap="none" rtlCol="0">
              <a:spAutoFit/>
            </a:bodyPr>
            <a:lstStyle/>
            <a:p>
              <a:r>
                <a:rPr lang="en-US" sz="2000" dirty="0" smtClean="0"/>
                <a:t>turn := </a:t>
              </a:r>
              <a:r>
                <a:rPr lang="en-US" sz="2000" dirty="0"/>
                <a:t>2</a:t>
              </a:r>
            </a:p>
          </p:txBody>
        </p:sp>
        <p:grpSp>
          <p:nvGrpSpPr>
            <p:cNvPr id="117" name="Group 116"/>
            <p:cNvGrpSpPr/>
            <p:nvPr/>
          </p:nvGrpSpPr>
          <p:grpSpPr>
            <a:xfrm>
              <a:off x="4364789" y="2755445"/>
              <a:ext cx="687514" cy="467589"/>
              <a:chOff x="5791200" y="2629702"/>
              <a:chExt cx="687514" cy="467589"/>
            </a:xfrm>
          </p:grpSpPr>
          <p:sp>
            <p:nvSpPr>
              <p:cNvPr id="125" name="Oval 124"/>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6" name="TextBox 125"/>
              <p:cNvSpPr txBox="1"/>
              <p:nvPr/>
            </p:nvSpPr>
            <p:spPr>
              <a:xfrm>
                <a:off x="5848605" y="2663441"/>
                <a:ext cx="630109" cy="400110"/>
              </a:xfrm>
              <a:prstGeom prst="rect">
                <a:avLst/>
              </a:prstGeom>
              <a:noFill/>
            </p:spPr>
            <p:txBody>
              <a:bodyPr wrap="none" rtlCol="0">
                <a:spAutoFit/>
              </a:bodyPr>
              <a:lstStyle/>
              <a:p>
                <a:r>
                  <a:rPr lang="en-US" sz="2000" dirty="0" smtClean="0"/>
                  <a:t>Try2</a:t>
                </a:r>
                <a:endParaRPr lang="en-US" sz="2000" dirty="0"/>
              </a:p>
            </p:txBody>
          </p:sp>
        </p:grpSp>
        <p:grpSp>
          <p:nvGrpSpPr>
            <p:cNvPr id="118" name="Group 117"/>
            <p:cNvGrpSpPr/>
            <p:nvPr/>
          </p:nvGrpSpPr>
          <p:grpSpPr>
            <a:xfrm>
              <a:off x="6210244" y="2733345"/>
              <a:ext cx="687514" cy="467589"/>
              <a:chOff x="5791200" y="2629702"/>
              <a:chExt cx="687514" cy="467589"/>
            </a:xfrm>
          </p:grpSpPr>
          <p:sp>
            <p:nvSpPr>
              <p:cNvPr id="123" name="Oval 122"/>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4" name="TextBox 123"/>
              <p:cNvSpPr txBox="1"/>
              <p:nvPr/>
            </p:nvSpPr>
            <p:spPr>
              <a:xfrm>
                <a:off x="5848605" y="2663441"/>
                <a:ext cx="630109" cy="400110"/>
              </a:xfrm>
              <a:prstGeom prst="rect">
                <a:avLst/>
              </a:prstGeom>
              <a:noFill/>
            </p:spPr>
            <p:txBody>
              <a:bodyPr wrap="none" rtlCol="0">
                <a:spAutoFit/>
              </a:bodyPr>
              <a:lstStyle/>
              <a:p>
                <a:r>
                  <a:rPr lang="en-US" sz="2000" dirty="0" smtClean="0"/>
                  <a:t>Try3</a:t>
                </a:r>
                <a:endParaRPr lang="en-US" sz="2000" dirty="0"/>
              </a:p>
            </p:txBody>
          </p:sp>
        </p:grpSp>
        <p:cxnSp>
          <p:nvCxnSpPr>
            <p:cNvPr id="119" name="Straight Arrow Connector 118"/>
            <p:cNvCxnSpPr>
              <a:endCxn id="123" idx="2"/>
            </p:cNvCxnSpPr>
            <p:nvPr/>
          </p:nvCxnSpPr>
          <p:spPr>
            <a:xfrm>
              <a:off x="5036259" y="2955580"/>
              <a:ext cx="1173985" cy="1156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0" name="TextBox 119"/>
            <p:cNvSpPr txBox="1"/>
            <p:nvPr/>
          </p:nvSpPr>
          <p:spPr>
            <a:xfrm>
              <a:off x="5237054" y="2611686"/>
              <a:ext cx="1072730" cy="400110"/>
            </a:xfrm>
            <a:prstGeom prst="rect">
              <a:avLst/>
            </a:prstGeom>
            <a:noFill/>
          </p:spPr>
          <p:txBody>
            <a:bodyPr wrap="none" rtlCol="0">
              <a:spAutoFit/>
            </a:bodyPr>
            <a:lstStyle/>
            <a:p>
              <a:r>
                <a:rPr lang="en-US" sz="2000" dirty="0" smtClean="0"/>
                <a:t>flag1=1?</a:t>
              </a:r>
              <a:endParaRPr lang="en-US" sz="2000" dirty="0"/>
            </a:p>
          </p:txBody>
        </p:sp>
        <p:sp>
          <p:nvSpPr>
            <p:cNvPr id="121" name="Arc 120"/>
            <p:cNvSpPr/>
            <p:nvPr/>
          </p:nvSpPr>
          <p:spPr>
            <a:xfrm flipH="1">
              <a:off x="5115723" y="2474308"/>
              <a:ext cx="3590203" cy="914400"/>
            </a:xfrm>
            <a:prstGeom prst="arc">
              <a:avLst>
                <a:gd name="adj1" fmla="val 11308933"/>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22" name="TextBox 121"/>
            <p:cNvSpPr txBox="1"/>
            <p:nvPr/>
          </p:nvSpPr>
          <p:spPr>
            <a:xfrm>
              <a:off x="6210244" y="2065505"/>
              <a:ext cx="601447" cy="400110"/>
            </a:xfrm>
            <a:prstGeom prst="rect">
              <a:avLst/>
            </a:prstGeom>
            <a:noFill/>
          </p:spPr>
          <p:txBody>
            <a:bodyPr wrap="none" rtlCol="0">
              <a:spAutoFit/>
            </a:bodyPr>
            <a:lstStyle/>
            <a:p>
              <a:r>
                <a:rPr lang="en-US" sz="2000" dirty="0" smtClean="0"/>
                <a:t>else</a:t>
              </a:r>
              <a:endParaRPr lang="en-US" sz="2000" dirty="0"/>
            </a:p>
          </p:txBody>
        </p:sp>
      </p:grpSp>
      <p:grpSp>
        <p:nvGrpSpPr>
          <p:cNvPr id="88" name="Group 7"/>
          <p:cNvGrpSpPr/>
          <p:nvPr/>
        </p:nvGrpSpPr>
        <p:grpSpPr>
          <a:xfrm>
            <a:off x="0" y="6142038"/>
            <a:ext cx="9144000" cy="715962"/>
            <a:chOff x="0" y="6142038"/>
            <a:chExt cx="9144000" cy="715962"/>
          </a:xfrm>
        </p:grpSpPr>
        <p:pic>
          <p:nvPicPr>
            <p:cNvPr id="8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0"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9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5062"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12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anose="030F0702030302020204" pitchFamily="66" charset="0"/>
                <a:cs typeface="Times New Roman" panose="02020603050405020304" pitchFamily="18" charset="0"/>
              </a:rPr>
              <a:t>Test&amp;Set</a:t>
            </a:r>
            <a:r>
              <a:rPr lang="en-US" sz="2800" dirty="0" smtClean="0">
                <a:solidFill>
                  <a:srgbClr val="C00000"/>
                </a:solidFill>
                <a:latin typeface="Comic Sans MS" panose="030F0702030302020204" pitchFamily="66" charset="0"/>
                <a:cs typeface="Times New Roman" panose="02020603050405020304" pitchFamily="18" charset="0"/>
              </a:rPr>
              <a:t> Register</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0" y="1467771"/>
            <a:ext cx="8991600" cy="503224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Beyond atomic registers: </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In one (atomic) step, can do more than just read or write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Stronger synchronization primitives</a:t>
            </a: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err="1" smtClean="0">
                <a:latin typeface="Comic Sans MS" panose="030F0702030302020204" pitchFamily="66" charset="0"/>
              </a:rPr>
              <a:t>Test&amp;Set</a:t>
            </a:r>
            <a:r>
              <a:rPr lang="en-US" sz="2000" dirty="0" smtClean="0">
                <a:latin typeface="Comic Sans MS" panose="030F0702030302020204" pitchFamily="66" charset="0"/>
              </a:rPr>
              <a:t> Register: Holds a Booleans value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Reset operation: Changes the value to 0</a:t>
            </a:r>
          </a:p>
          <a:p>
            <a:pPr marL="800100" lvl="1" indent="-342900">
              <a:spcBef>
                <a:spcPct val="20000"/>
              </a:spcBef>
              <a:buFont typeface="Wingdings" panose="05000000000000000000" pitchFamily="2" charset="2"/>
              <a:buChar char="§"/>
              <a:defRPr/>
            </a:pPr>
            <a:r>
              <a:rPr lang="en-US" sz="2000" dirty="0" err="1" smtClean="0">
                <a:latin typeface="Comic Sans MS" panose="030F0702030302020204" pitchFamily="66" charset="0"/>
              </a:rPr>
              <a:t>Test&amp;Set</a:t>
            </a:r>
            <a:r>
              <a:rPr lang="en-US" sz="2000" dirty="0" smtClean="0">
                <a:latin typeface="Comic Sans MS" panose="030F0702030302020204" pitchFamily="66" charset="0"/>
              </a:rPr>
              <a:t> operation: Returns the old value and changes value to 1</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If two processes are competing to execute </a:t>
            </a:r>
            <a:r>
              <a:rPr lang="en-US" sz="2000" dirty="0" err="1" smtClean="0">
                <a:latin typeface="Comic Sans MS" panose="030F0702030302020204" pitchFamily="66" charset="0"/>
              </a:rPr>
              <a:t>Test&amp;Set</a:t>
            </a:r>
            <a:r>
              <a:rPr lang="en-US" sz="2000" dirty="0">
                <a:latin typeface="Comic Sans MS" panose="030F0702030302020204" pitchFamily="66" charset="0"/>
              </a:rPr>
              <a:t> </a:t>
            </a:r>
            <a:r>
              <a:rPr lang="en-US" sz="2000" dirty="0" smtClean="0">
                <a:latin typeface="Comic Sans MS" panose="030F0702030302020204" pitchFamily="66" charset="0"/>
              </a:rPr>
              <a:t>on a register with value 0, one will get back 0 and other will get back 1</a:t>
            </a:r>
          </a:p>
          <a:p>
            <a:pPr marL="342900" indent="-342900">
              <a:spcBef>
                <a:spcPct val="20000"/>
              </a:spcBef>
              <a:buFont typeface="Wingdings" panose="05000000000000000000" pitchFamily="2" charset="2"/>
              <a:buChar char="q"/>
              <a:defRPr/>
            </a:pPr>
            <a:r>
              <a:rPr lang="en-US" sz="2000" dirty="0" smtClean="0">
                <a:latin typeface="Comic Sans MS" panose="030F0702030302020204" pitchFamily="66" charset="0"/>
              </a:rPr>
              <a:t>Modern processors support strong “atomic” operations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Compare-and-swap</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Load-linked-store-conditional</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Implementation is expensive (compared to read/write operations)!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4038"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13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8" end="8"/>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ltLang="en-US"/>
              <a:t>Compare &amp; swap</a:t>
            </a:r>
          </a:p>
        </p:txBody>
      </p:sp>
      <p:sp>
        <p:nvSpPr>
          <p:cNvPr id="3" name="Content Placeholder 2"/>
          <p:cNvSpPr>
            <a:spLocks noGrp="1"/>
          </p:cNvSpPr>
          <p:nvPr>
            <p:ph idx="1"/>
          </p:nvPr>
        </p:nvSpPr>
        <p:spPr/>
        <p:txBody>
          <a:bodyPr>
            <a:normAutofit fontScale="67500" lnSpcReduction="10000"/>
          </a:bodyPr>
          <a:lstStyle/>
          <a:p>
            <a:r>
              <a:rPr lang="it-IT" altLang="en-US">
                <a:latin typeface="Comic Sans MS" panose="030F0702030302020204" pitchFamily="66" charset="0"/>
              </a:rPr>
              <a:t>C</a:t>
            </a:r>
            <a:r>
              <a:rPr lang="en-US">
                <a:latin typeface="Comic Sans MS" panose="030F0702030302020204" pitchFamily="66" charset="0"/>
              </a:rPr>
              <a:t>ompare-and-swap (CAS) is an atomic instruction used in multithreading to achieve synchronization. It compares the contents of a memory location to a given value and, only if they are the same, modifies the contents of that memory location to a given new value. This is done as a single atomic operation</a:t>
            </a:r>
          </a:p>
          <a:p>
            <a:r>
              <a:rPr lang="en-US">
                <a:latin typeface="Comic Sans MS" panose="030F0702030302020204" pitchFamily="66" charset="0"/>
              </a:rPr>
              <a:t>The atomicity guarantees that the new value is calculated based on up-to-date information; if the value had been updated by another thread in the meantime, the write would fail</a:t>
            </a:r>
          </a:p>
          <a:p>
            <a:r>
              <a:rPr lang="en-US">
                <a:latin typeface="Comic Sans MS" panose="030F0702030302020204" pitchFamily="66" charset="0"/>
              </a:rPr>
              <a:t>The result of the operation must indicate whether it performed the substitution; this can be done either with a simple boolean response (this variant is often called compare-and-set), or by returning the value read from the memory location (not the value written to it)</a:t>
            </a:r>
          </a:p>
        </p:txBody>
      </p:sp>
      <p:sp>
        <p:nvSpPr>
          <p:cNvPr id="4" name="Slide Number Placeholder 3"/>
          <p:cNvSpPr>
            <a:spLocks noGrp="1"/>
          </p:cNvSpPr>
          <p:nvPr>
            <p:ph type="sldNum" sz="quarter" idx="12"/>
          </p:nvPr>
        </p:nvSpPr>
        <p:spPr/>
        <p:txBody>
          <a:bodyPr/>
          <a:lstStyle/>
          <a:p>
            <a:fld id="{CBD3AB53-4A3B-4B78-AFD2-1A2EB0A42A54}" type="slidenum">
              <a:rPr lang="en-US" smtClean="0"/>
              <a:t>14</a:t>
            </a:fld>
            <a:endParaRPr lang="en-US"/>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ltLang="en-US"/>
              <a:t>CaS - pseudocode</a:t>
            </a:r>
          </a:p>
        </p:txBody>
      </p:sp>
      <p:sp>
        <p:nvSpPr>
          <p:cNvPr id="3" name="Content Placeholder 2"/>
          <p:cNvSpPr>
            <a:spLocks noGrp="1"/>
          </p:cNvSpPr>
          <p:nvPr>
            <p:ph idx="1"/>
          </p:nvPr>
        </p:nvSpPr>
        <p:spPr/>
        <p:txBody>
          <a:bodyPr>
            <a:normAutofit fontScale="90000" lnSpcReduction="10000"/>
          </a:bodyPr>
          <a:lstStyle/>
          <a:p>
            <a:pPr marL="0" indent="0">
              <a:buNone/>
            </a:pPr>
            <a:r>
              <a:rPr lang="en-US" sz="2400">
                <a:latin typeface="Comic Sans MS" panose="030F0702030302020204" pitchFamily="66" charset="0"/>
              </a:rPr>
              <a:t>function cas(p : pointer to int, old : int, new : int) returns bool {</a:t>
            </a:r>
          </a:p>
          <a:p>
            <a:pPr marL="0" indent="0">
              <a:buNone/>
            </a:pPr>
            <a:r>
              <a:rPr lang="en-US" sz="2400">
                <a:latin typeface="Comic Sans MS" panose="030F0702030302020204" pitchFamily="66" charset="0"/>
              </a:rPr>
              <a:t>    if *p ≠ old {</a:t>
            </a:r>
          </a:p>
          <a:p>
            <a:pPr marL="0" indent="0">
              <a:buNone/>
            </a:pPr>
            <a:r>
              <a:rPr lang="en-US" sz="2400">
                <a:latin typeface="Comic Sans MS" panose="030F0702030302020204" pitchFamily="66" charset="0"/>
              </a:rPr>
              <a:t>        return false</a:t>
            </a:r>
          </a:p>
          <a:p>
            <a:pPr marL="0" indent="0">
              <a:buNone/>
            </a:pPr>
            <a:r>
              <a:rPr lang="en-US" sz="2400">
                <a:latin typeface="Comic Sans MS" panose="030F0702030302020204" pitchFamily="66" charset="0"/>
              </a:rPr>
              <a:t>    }</a:t>
            </a:r>
          </a:p>
          <a:p>
            <a:pPr marL="0" indent="0">
              <a:buNone/>
            </a:pPr>
            <a:r>
              <a:rPr lang="en-US" sz="2400">
                <a:latin typeface="Comic Sans MS" panose="030F0702030302020204" pitchFamily="66" charset="0"/>
              </a:rPr>
              <a:t>    *p ← new</a:t>
            </a:r>
          </a:p>
          <a:p>
            <a:pPr marL="0" indent="0">
              <a:buNone/>
            </a:pPr>
            <a:r>
              <a:rPr lang="en-US" sz="2400">
                <a:latin typeface="Comic Sans MS" panose="030F0702030302020204" pitchFamily="66" charset="0"/>
              </a:rPr>
              <a:t>    return true</a:t>
            </a:r>
          </a:p>
          <a:p>
            <a:pPr marL="0" indent="0">
              <a:buNone/>
            </a:pPr>
            <a:r>
              <a:rPr lang="en-US" sz="2400">
                <a:latin typeface="Comic Sans MS" panose="030F0702030302020204" pitchFamily="66" charset="0"/>
              </a:rPr>
              <a:t>}</a:t>
            </a:r>
          </a:p>
          <a:p>
            <a:pPr marL="0" indent="0">
              <a:buNone/>
            </a:pPr>
            <a:endParaRPr lang="en-US" sz="2400"/>
          </a:p>
          <a:p>
            <a:r>
              <a:rPr lang="en-US" sz="2400">
                <a:latin typeface="Comic Sans MS" panose="030F0702030302020204" pitchFamily="66" charset="0"/>
              </a:rPr>
              <a:t>This operation is used to implement synchronization primitives like semaphores and mutexes, as well as more sophisticated lock-free and wait-free algorithms</a:t>
            </a:r>
          </a:p>
        </p:txBody>
      </p:sp>
      <p:sp>
        <p:nvSpPr>
          <p:cNvPr id="4" name="Slide Number Placeholder 3"/>
          <p:cNvSpPr>
            <a:spLocks noGrp="1"/>
          </p:cNvSpPr>
          <p:nvPr>
            <p:ph type="sldNum" sz="quarter" idx="12"/>
          </p:nvPr>
        </p:nvSpPr>
        <p:spPr/>
        <p:txBody>
          <a:bodyPr/>
          <a:lstStyle/>
          <a:p>
            <a:fld id="{CBD3AB53-4A3B-4B78-AFD2-1A2EB0A42A54}" type="slidenum">
              <a:rPr lang="en-US" smtClean="0"/>
              <a:t>15</a:t>
            </a:fld>
            <a:endParaRPr lang="en-US"/>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it-IT" altLang="en-US"/>
              <a:t>CaS - application example</a:t>
            </a:r>
          </a:p>
        </p:txBody>
      </p:sp>
      <p:sp>
        <p:nvSpPr>
          <p:cNvPr id="3" name="Content Placeholder 2"/>
          <p:cNvSpPr>
            <a:spLocks noGrp="1"/>
          </p:cNvSpPr>
          <p:nvPr>
            <p:ph idx="1"/>
          </p:nvPr>
        </p:nvSpPr>
        <p:spPr>
          <a:xfrm>
            <a:off x="457200" y="1600200"/>
            <a:ext cx="7914640" cy="4755515"/>
          </a:xfrm>
        </p:spPr>
        <p:txBody>
          <a:bodyPr>
            <a:normAutofit fontScale="67500" lnSpcReduction="10000"/>
          </a:bodyPr>
          <a:lstStyle/>
          <a:p>
            <a:r>
              <a:rPr lang="it-IT" altLang="en-US" sz="2400">
                <a:latin typeface="Comic Sans MS" panose="030F0702030302020204" pitchFamily="66" charset="0"/>
              </a:rPr>
              <a:t>A</a:t>
            </a:r>
            <a:r>
              <a:rPr lang="en-US" sz="2400">
                <a:latin typeface="Comic Sans MS" panose="030F0702030302020204" pitchFamily="66" charset="0"/>
              </a:rPr>
              <a:t>n algorithm for atomically incrementing or decrementing an integer. This is useful in a variety of applications that use counters. The function add performs the action *p ← *p + a, atomically (again denoting pointer indirection by *, as in C) and returns the final value stored in the counter</a:t>
            </a:r>
          </a:p>
          <a:p>
            <a:pPr lvl="1"/>
            <a:r>
              <a:rPr lang="it-IT" altLang="en-US" sz="2100">
                <a:latin typeface="Comic Sans MS" panose="030F0702030302020204" pitchFamily="66" charset="0"/>
              </a:rPr>
              <a:t>T</a:t>
            </a:r>
            <a:r>
              <a:rPr lang="en-US" sz="2100">
                <a:latin typeface="Comic Sans MS" panose="030F0702030302020204" pitchFamily="66" charset="0"/>
              </a:rPr>
              <a:t>here is no requirement that any sequence of operations is atomic except for cas.</a:t>
            </a:r>
          </a:p>
          <a:p>
            <a:pPr marL="0" indent="0">
              <a:buNone/>
            </a:pPr>
            <a:endParaRPr lang="en-US" sz="2400">
              <a:latin typeface="Comic Sans MS" panose="030F0702030302020204" pitchFamily="66" charset="0"/>
            </a:endParaRPr>
          </a:p>
          <a:p>
            <a:pPr marL="0" indent="0">
              <a:buNone/>
            </a:pPr>
            <a:r>
              <a:rPr lang="en-US" sz="2400">
                <a:latin typeface="Comic Sans MS" panose="030F0702030302020204" pitchFamily="66" charset="0"/>
              </a:rPr>
              <a:t>function add(p : pointer to int, a : int) returns int {</a:t>
            </a:r>
          </a:p>
          <a:p>
            <a:pPr marL="0" indent="0">
              <a:buNone/>
            </a:pPr>
            <a:r>
              <a:rPr lang="en-US" sz="2400">
                <a:latin typeface="Comic Sans MS" panose="030F0702030302020204" pitchFamily="66" charset="0"/>
              </a:rPr>
              <a:t>    done ← false</a:t>
            </a:r>
          </a:p>
          <a:p>
            <a:pPr marL="0" indent="0">
              <a:buNone/>
            </a:pPr>
            <a:r>
              <a:rPr lang="en-US" sz="2400">
                <a:latin typeface="Comic Sans MS" panose="030F0702030302020204" pitchFamily="66" charset="0"/>
              </a:rPr>
              <a:t>    while not done {</a:t>
            </a:r>
          </a:p>
          <a:p>
            <a:pPr marL="0" indent="0">
              <a:buNone/>
            </a:pPr>
            <a:r>
              <a:rPr lang="en-US" sz="2400">
                <a:latin typeface="Comic Sans MS" panose="030F0702030302020204" pitchFamily="66" charset="0"/>
              </a:rPr>
              <a:t>        value ← *p  // Even this operation doesn't need to be atomic.</a:t>
            </a:r>
          </a:p>
          <a:p>
            <a:pPr marL="0" indent="0">
              <a:buNone/>
            </a:pPr>
            <a:r>
              <a:rPr lang="en-US" sz="2400">
                <a:latin typeface="Comic Sans MS" panose="030F0702030302020204" pitchFamily="66" charset="0"/>
              </a:rPr>
              <a:t>        done ← cas(p, value, value + a)</a:t>
            </a:r>
          </a:p>
          <a:p>
            <a:pPr marL="0" indent="0">
              <a:buNone/>
            </a:pPr>
            <a:r>
              <a:rPr lang="en-US" sz="2400">
                <a:latin typeface="Comic Sans MS" panose="030F0702030302020204" pitchFamily="66" charset="0"/>
              </a:rPr>
              <a:t>    }</a:t>
            </a:r>
          </a:p>
          <a:p>
            <a:pPr marL="0" indent="0">
              <a:buNone/>
            </a:pPr>
            <a:r>
              <a:rPr lang="en-US" sz="2400">
                <a:latin typeface="Comic Sans MS" panose="030F0702030302020204" pitchFamily="66" charset="0"/>
              </a:rPr>
              <a:t>    return value + a</a:t>
            </a:r>
          </a:p>
          <a:p>
            <a:pPr marL="0" indent="0">
              <a:buNone/>
            </a:pPr>
            <a:r>
              <a:rPr lang="en-US" sz="2400">
                <a:latin typeface="Comic Sans MS" panose="030F0702030302020204" pitchFamily="66" charset="0"/>
              </a:rPr>
              <a:t>}</a:t>
            </a:r>
          </a:p>
          <a:p>
            <a:pPr marL="0" indent="0">
              <a:buNone/>
            </a:pPr>
            <a:endParaRPr lang="en-US" sz="2400">
              <a:latin typeface="Comic Sans MS" panose="030F0702030302020204" pitchFamily="66" charset="0"/>
            </a:endParaRPr>
          </a:p>
          <a:p>
            <a:r>
              <a:rPr lang="en-US" sz="2400">
                <a:latin typeface="Comic Sans MS" panose="030F0702030302020204" pitchFamily="66" charset="0"/>
              </a:rPr>
              <a:t>Instead of immediately retrying after a CAS fails, researchers have found that total system performance can be improved—in multiprocessor systems where many threads constantly update some shared variable—if threads that see their CAS fail use exponential backoff </a:t>
            </a:r>
            <a:r>
              <a:rPr lang="it-IT" altLang="en-US" sz="2400">
                <a:latin typeface="Comic Sans MS" panose="030F0702030302020204" pitchFamily="66" charset="0"/>
              </a:rPr>
              <a:t>(i.e., </a:t>
            </a:r>
            <a:r>
              <a:rPr lang="en-US" sz="2400">
                <a:latin typeface="Comic Sans MS" panose="030F0702030302020204" pitchFamily="66" charset="0"/>
              </a:rPr>
              <a:t>wait a little before retrying the CAS</a:t>
            </a:r>
            <a:r>
              <a:rPr lang="it-IT" altLang="en-US" sz="2400">
                <a:latin typeface="Comic Sans MS" panose="030F0702030302020204" pitchFamily="66" charset="0"/>
              </a:rPr>
              <a:t>)</a:t>
            </a:r>
          </a:p>
        </p:txBody>
      </p:sp>
      <p:sp>
        <p:nvSpPr>
          <p:cNvPr id="4" name="Slide Number Placeholder 3"/>
          <p:cNvSpPr>
            <a:spLocks noGrp="1"/>
          </p:cNvSpPr>
          <p:nvPr>
            <p:ph type="sldNum" sz="quarter" idx="12"/>
          </p:nvPr>
        </p:nvSpPr>
        <p:spPr/>
        <p:txBody>
          <a:bodyPr/>
          <a:lstStyle/>
          <a:p>
            <a:fld id="{CBD3AB53-4A3B-4B78-AFD2-1A2EB0A42A54}" type="slidenum">
              <a:rPr lang="en-US" smtClean="0"/>
              <a:t>16</a:t>
            </a:fld>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Mutual Exclusion using </a:t>
            </a:r>
            <a:r>
              <a:rPr lang="en-US" sz="2800" dirty="0" err="1" smtClean="0">
                <a:solidFill>
                  <a:srgbClr val="C00000"/>
                </a:solidFill>
                <a:latin typeface="Comic Sans MS" panose="030F0702030302020204" pitchFamily="66" charset="0"/>
                <a:cs typeface="Times New Roman" panose="02020603050405020304" pitchFamily="18" charset="0"/>
              </a:rPr>
              <a:t>Test&amp;Set</a:t>
            </a:r>
            <a:r>
              <a:rPr lang="en-US" sz="2800" dirty="0" smtClean="0">
                <a:solidFill>
                  <a:srgbClr val="C00000"/>
                </a:solidFill>
                <a:latin typeface="Comic Sans MS" panose="030F0702030302020204" pitchFamily="66" charset="0"/>
                <a:cs typeface="Times New Roman" panose="02020603050405020304" pitchFamily="18" charset="0"/>
              </a:rPr>
              <a:t> Register</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2411622" cy="400110"/>
          </a:xfrm>
          <a:prstGeom prst="rect">
            <a:avLst/>
          </a:prstGeom>
          <a:noFill/>
        </p:spPr>
        <p:txBody>
          <a:bodyPr wrap="none" rtlCol="0">
            <a:spAutoFit/>
          </a:bodyPr>
          <a:lstStyle/>
          <a:p>
            <a:r>
              <a:rPr lang="en-US" sz="2000" dirty="0" err="1" smtClean="0"/>
              <a:t>Test&amp;SetReg</a:t>
            </a:r>
            <a:r>
              <a:rPr lang="en-US" sz="2000" dirty="0" smtClean="0"/>
              <a:t>  free:= 0</a:t>
            </a:r>
            <a:endParaRPr lang="en-US" sz="2000" dirty="0"/>
          </a:p>
        </p:txBody>
      </p:sp>
      <p:cxnSp>
        <p:nvCxnSpPr>
          <p:cNvPr id="73" name="Straight Arrow Connector 72"/>
          <p:cNvCxnSpPr>
            <a:endCxn id="74" idx="2"/>
          </p:cNvCxnSpPr>
          <p:nvPr/>
        </p:nvCxnSpPr>
        <p:spPr>
          <a:xfrm>
            <a:off x="609600" y="2910892"/>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5" name="TextBox 74"/>
          <p:cNvSpPr txBox="1"/>
          <p:nvPr/>
        </p:nvSpPr>
        <p:spPr>
          <a:xfrm>
            <a:off x="237072" y="1645124"/>
            <a:ext cx="1297856" cy="400110"/>
          </a:xfrm>
          <a:prstGeom prst="rect">
            <a:avLst/>
          </a:prstGeom>
          <a:noFill/>
        </p:spPr>
        <p:txBody>
          <a:bodyPr wrap="none" rtlCol="0">
            <a:spAutoFit/>
          </a:bodyPr>
          <a:lstStyle/>
          <a:p>
            <a:r>
              <a:rPr lang="en-US" sz="2000" dirty="0" smtClean="0"/>
              <a:t>Process P1</a:t>
            </a:r>
            <a:endParaRPr lang="en-US" sz="2000" dirty="0"/>
          </a:p>
        </p:txBody>
      </p:sp>
      <p:cxnSp>
        <p:nvCxnSpPr>
          <p:cNvPr id="77" name="Straight Arrow Connector 76"/>
          <p:cNvCxnSpPr/>
          <p:nvPr/>
        </p:nvCxnSpPr>
        <p:spPr>
          <a:xfrm>
            <a:off x="1828800" y="2962366"/>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 name="Group 3"/>
          <p:cNvGrpSpPr/>
          <p:nvPr/>
        </p:nvGrpSpPr>
        <p:grpSpPr>
          <a:xfrm>
            <a:off x="1143000" y="2677098"/>
            <a:ext cx="685800" cy="467589"/>
            <a:chOff x="5791200" y="2629702"/>
            <a:chExt cx="685800" cy="467589"/>
          </a:xfrm>
        </p:grpSpPr>
        <p:sp>
          <p:nvSpPr>
            <p:cNvPr id="74" name="Oval 7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grpSp>
        <p:nvGrpSpPr>
          <p:cNvPr id="33" name="Group 32"/>
          <p:cNvGrpSpPr/>
          <p:nvPr/>
        </p:nvGrpSpPr>
        <p:grpSpPr>
          <a:xfrm>
            <a:off x="3581400" y="2710837"/>
            <a:ext cx="685800" cy="467589"/>
            <a:chOff x="5791200" y="2629702"/>
            <a:chExt cx="685800" cy="467589"/>
          </a:xfrm>
        </p:grpSpPr>
        <p:sp>
          <p:nvSpPr>
            <p:cNvPr id="34" name="Oval 33"/>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p:cNvSpPr txBox="1"/>
            <p:nvPr/>
          </p:nvSpPr>
          <p:spPr>
            <a:xfrm>
              <a:off x="5848605" y="2663441"/>
              <a:ext cx="500265" cy="400110"/>
            </a:xfrm>
            <a:prstGeom prst="rect">
              <a:avLst/>
            </a:prstGeom>
            <a:noFill/>
          </p:spPr>
          <p:txBody>
            <a:bodyPr wrap="none" rtlCol="0">
              <a:spAutoFit/>
            </a:bodyPr>
            <a:lstStyle/>
            <a:p>
              <a:r>
                <a:rPr lang="en-US" sz="2000" dirty="0" smtClean="0"/>
                <a:t>Try</a:t>
              </a:r>
              <a:endParaRPr lang="en-US" sz="2000" dirty="0"/>
            </a:p>
          </p:txBody>
        </p:sp>
      </p:grpSp>
      <p:cxnSp>
        <p:nvCxnSpPr>
          <p:cNvPr id="36" name="Straight Arrow Connector 35"/>
          <p:cNvCxnSpPr/>
          <p:nvPr/>
        </p:nvCxnSpPr>
        <p:spPr>
          <a:xfrm>
            <a:off x="4267200" y="2965442"/>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7" name="TextBox 36"/>
          <p:cNvSpPr txBox="1"/>
          <p:nvPr/>
        </p:nvSpPr>
        <p:spPr>
          <a:xfrm>
            <a:off x="4594619" y="2492467"/>
            <a:ext cx="1559851" cy="400110"/>
          </a:xfrm>
          <a:prstGeom prst="rect">
            <a:avLst/>
          </a:prstGeom>
          <a:noFill/>
        </p:spPr>
        <p:txBody>
          <a:bodyPr wrap="none" rtlCol="0">
            <a:spAutoFit/>
          </a:bodyPr>
          <a:lstStyle/>
          <a:p>
            <a:r>
              <a:rPr lang="en-US" sz="2000" dirty="0" err="1"/>
              <a:t>t</a:t>
            </a:r>
            <a:r>
              <a:rPr lang="en-US" sz="2000" dirty="0" err="1" smtClean="0"/>
              <a:t>&amp;s</a:t>
            </a:r>
            <a:r>
              <a:rPr lang="en-US" sz="2000" dirty="0" smtClean="0"/>
              <a:t>(free)=0 ?</a:t>
            </a:r>
            <a:endParaRPr lang="en-US" sz="2000" dirty="0"/>
          </a:p>
        </p:txBody>
      </p:sp>
      <p:grpSp>
        <p:nvGrpSpPr>
          <p:cNvPr id="38" name="Group 37"/>
          <p:cNvGrpSpPr/>
          <p:nvPr/>
        </p:nvGrpSpPr>
        <p:grpSpPr>
          <a:xfrm>
            <a:off x="6019800" y="2698934"/>
            <a:ext cx="685800" cy="467589"/>
            <a:chOff x="5791200" y="2629702"/>
            <a:chExt cx="685800" cy="467589"/>
          </a:xfrm>
        </p:grpSpPr>
        <p:sp>
          <p:nvSpPr>
            <p:cNvPr id="39" name="Oval 38"/>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extBox 40"/>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69" name="TextBox 68"/>
          <p:cNvSpPr txBox="1"/>
          <p:nvPr/>
        </p:nvSpPr>
        <p:spPr>
          <a:xfrm>
            <a:off x="3966476" y="2017161"/>
            <a:ext cx="601447" cy="400110"/>
          </a:xfrm>
          <a:prstGeom prst="rect">
            <a:avLst/>
          </a:prstGeom>
          <a:noFill/>
        </p:spPr>
        <p:txBody>
          <a:bodyPr wrap="none" rtlCol="0">
            <a:spAutoFit/>
          </a:bodyPr>
          <a:lstStyle/>
          <a:p>
            <a:r>
              <a:rPr lang="en-US" sz="2000" dirty="0" smtClean="0"/>
              <a:t>else</a:t>
            </a:r>
            <a:endParaRPr lang="en-US" sz="2000" dirty="0"/>
          </a:p>
        </p:txBody>
      </p:sp>
      <p:sp>
        <p:nvSpPr>
          <p:cNvPr id="30" name="Arc 29"/>
          <p:cNvSpPr/>
          <p:nvPr/>
        </p:nvSpPr>
        <p:spPr>
          <a:xfrm rot="5400000">
            <a:off x="3491821" y="704952"/>
            <a:ext cx="914400" cy="4963832"/>
          </a:xfrm>
          <a:prstGeom prst="arc">
            <a:avLst>
              <a:gd name="adj1" fmla="val 16200000"/>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31" name="Arc 30"/>
          <p:cNvSpPr/>
          <p:nvPr/>
        </p:nvSpPr>
        <p:spPr>
          <a:xfrm>
            <a:off x="3736073" y="2502456"/>
            <a:ext cx="914400" cy="914400"/>
          </a:xfrm>
          <a:prstGeom prst="arc">
            <a:avLst>
              <a:gd name="adj1" fmla="val 12950255"/>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5" name="TextBox 84"/>
          <p:cNvSpPr txBox="1"/>
          <p:nvPr/>
        </p:nvSpPr>
        <p:spPr>
          <a:xfrm>
            <a:off x="3319710" y="3291385"/>
            <a:ext cx="1292213" cy="400110"/>
          </a:xfrm>
          <a:prstGeom prst="rect">
            <a:avLst/>
          </a:prstGeom>
          <a:noFill/>
        </p:spPr>
        <p:txBody>
          <a:bodyPr wrap="none" rtlCol="0">
            <a:spAutoFit/>
          </a:bodyPr>
          <a:lstStyle/>
          <a:p>
            <a:r>
              <a:rPr lang="en-US" sz="2000" dirty="0"/>
              <a:t>r</a:t>
            </a:r>
            <a:r>
              <a:rPr lang="en-US" sz="2000" dirty="0" smtClean="0"/>
              <a:t>eset(free)</a:t>
            </a:r>
            <a:endParaRPr lang="en-US" sz="2000" dirty="0"/>
          </a:p>
        </p:txBody>
      </p:sp>
      <p:sp>
        <p:nvSpPr>
          <p:cNvPr id="86" name="Arc 85"/>
          <p:cNvSpPr/>
          <p:nvPr/>
        </p:nvSpPr>
        <p:spPr>
          <a:xfrm>
            <a:off x="6123166" y="2287376"/>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87" name="Arc 86"/>
          <p:cNvSpPr/>
          <p:nvPr/>
        </p:nvSpPr>
        <p:spPr>
          <a:xfrm>
            <a:off x="1230599" y="2252123"/>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109" name="TextBox 108"/>
          <p:cNvSpPr txBox="1"/>
          <p:nvPr/>
        </p:nvSpPr>
        <p:spPr>
          <a:xfrm>
            <a:off x="6934200" y="3644068"/>
            <a:ext cx="1706814" cy="400110"/>
          </a:xfrm>
          <a:prstGeom prst="rect">
            <a:avLst/>
          </a:prstGeom>
          <a:noFill/>
        </p:spPr>
        <p:txBody>
          <a:bodyPr wrap="none" rtlCol="0">
            <a:spAutoFit/>
          </a:bodyPr>
          <a:lstStyle/>
          <a:p>
            <a:r>
              <a:rPr lang="en-US" sz="2000" dirty="0" smtClean="0"/>
              <a:t>Is this correct?</a:t>
            </a:r>
            <a:endParaRPr lang="en-US" sz="2000" dirty="0"/>
          </a:p>
        </p:txBody>
      </p:sp>
      <p:grpSp>
        <p:nvGrpSpPr>
          <p:cNvPr id="3" name="Group 2"/>
          <p:cNvGrpSpPr/>
          <p:nvPr/>
        </p:nvGrpSpPr>
        <p:grpSpPr>
          <a:xfrm>
            <a:off x="321235" y="3846513"/>
            <a:ext cx="6468528" cy="2046371"/>
            <a:chOff x="321235" y="3846513"/>
            <a:chExt cx="6468528" cy="2046371"/>
          </a:xfrm>
        </p:grpSpPr>
        <p:cxnSp>
          <p:nvCxnSpPr>
            <p:cNvPr id="50" name="Straight Arrow Connector 49"/>
            <p:cNvCxnSpPr>
              <a:endCxn id="55" idx="2"/>
            </p:cNvCxnSpPr>
            <p:nvPr/>
          </p:nvCxnSpPr>
          <p:spPr>
            <a:xfrm>
              <a:off x="693763" y="5112281"/>
              <a:ext cx="533400" cy="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1" name="TextBox 50"/>
            <p:cNvSpPr txBox="1"/>
            <p:nvPr/>
          </p:nvSpPr>
          <p:spPr>
            <a:xfrm>
              <a:off x="321235" y="3846513"/>
              <a:ext cx="1297856" cy="400110"/>
            </a:xfrm>
            <a:prstGeom prst="rect">
              <a:avLst/>
            </a:prstGeom>
            <a:noFill/>
          </p:spPr>
          <p:txBody>
            <a:bodyPr wrap="none" rtlCol="0">
              <a:spAutoFit/>
            </a:bodyPr>
            <a:lstStyle/>
            <a:p>
              <a:r>
                <a:rPr lang="en-US" sz="2000" dirty="0" smtClean="0"/>
                <a:t>Process P2</a:t>
              </a:r>
              <a:endParaRPr lang="en-US" sz="2000" dirty="0"/>
            </a:p>
          </p:txBody>
        </p:sp>
        <p:cxnSp>
          <p:nvCxnSpPr>
            <p:cNvPr id="52" name="Straight Arrow Connector 51"/>
            <p:cNvCxnSpPr/>
            <p:nvPr/>
          </p:nvCxnSpPr>
          <p:spPr>
            <a:xfrm>
              <a:off x="1912963" y="5163755"/>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4" name="Group 53"/>
            <p:cNvGrpSpPr/>
            <p:nvPr/>
          </p:nvGrpSpPr>
          <p:grpSpPr>
            <a:xfrm>
              <a:off x="1227163" y="4878487"/>
              <a:ext cx="685800" cy="467589"/>
              <a:chOff x="5791200" y="2629702"/>
              <a:chExt cx="685800" cy="467589"/>
            </a:xfrm>
          </p:grpSpPr>
          <p:sp>
            <p:nvSpPr>
              <p:cNvPr id="55" name="Oval 54"/>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p:cNvSpPr txBox="1"/>
              <p:nvPr/>
            </p:nvSpPr>
            <p:spPr>
              <a:xfrm>
                <a:off x="5848605" y="2663441"/>
                <a:ext cx="570990" cy="400110"/>
              </a:xfrm>
              <a:prstGeom prst="rect">
                <a:avLst/>
              </a:prstGeom>
              <a:noFill/>
            </p:spPr>
            <p:txBody>
              <a:bodyPr wrap="none" rtlCol="0">
                <a:spAutoFit/>
              </a:bodyPr>
              <a:lstStyle/>
              <a:p>
                <a:r>
                  <a:rPr lang="en-US" sz="2000" dirty="0" smtClean="0"/>
                  <a:t>Idle</a:t>
                </a:r>
                <a:endParaRPr lang="en-US" sz="2000" dirty="0"/>
              </a:p>
            </p:txBody>
          </p:sp>
        </p:grpSp>
        <p:grpSp>
          <p:nvGrpSpPr>
            <p:cNvPr id="57" name="Group 56"/>
            <p:cNvGrpSpPr/>
            <p:nvPr/>
          </p:nvGrpSpPr>
          <p:grpSpPr>
            <a:xfrm>
              <a:off x="3665563" y="4912226"/>
              <a:ext cx="685800" cy="467589"/>
              <a:chOff x="5791200" y="2629702"/>
              <a:chExt cx="685800" cy="467589"/>
            </a:xfrm>
          </p:grpSpPr>
          <p:sp>
            <p:nvSpPr>
              <p:cNvPr id="58" name="Oval 57"/>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TextBox 58"/>
              <p:cNvSpPr txBox="1"/>
              <p:nvPr/>
            </p:nvSpPr>
            <p:spPr>
              <a:xfrm>
                <a:off x="5848605" y="2663441"/>
                <a:ext cx="500265" cy="400110"/>
              </a:xfrm>
              <a:prstGeom prst="rect">
                <a:avLst/>
              </a:prstGeom>
              <a:noFill/>
            </p:spPr>
            <p:txBody>
              <a:bodyPr wrap="none" rtlCol="0">
                <a:spAutoFit/>
              </a:bodyPr>
              <a:lstStyle/>
              <a:p>
                <a:r>
                  <a:rPr lang="en-US" sz="2000" dirty="0" smtClean="0"/>
                  <a:t>Try</a:t>
                </a:r>
                <a:endParaRPr lang="en-US" sz="2000" dirty="0"/>
              </a:p>
            </p:txBody>
          </p:sp>
        </p:grpSp>
        <p:cxnSp>
          <p:nvCxnSpPr>
            <p:cNvPr id="60" name="Straight Arrow Connector 59"/>
            <p:cNvCxnSpPr/>
            <p:nvPr/>
          </p:nvCxnSpPr>
          <p:spPr>
            <a:xfrm>
              <a:off x="4351363" y="5166831"/>
              <a:ext cx="17526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4678782" y="4693856"/>
              <a:ext cx="1559851" cy="400110"/>
            </a:xfrm>
            <a:prstGeom prst="rect">
              <a:avLst/>
            </a:prstGeom>
            <a:noFill/>
          </p:spPr>
          <p:txBody>
            <a:bodyPr wrap="none" rtlCol="0">
              <a:spAutoFit/>
            </a:bodyPr>
            <a:lstStyle/>
            <a:p>
              <a:r>
                <a:rPr lang="en-US" sz="2000" dirty="0" err="1"/>
                <a:t>t</a:t>
              </a:r>
              <a:r>
                <a:rPr lang="en-US" sz="2000" dirty="0" err="1" smtClean="0"/>
                <a:t>&amp;s</a:t>
              </a:r>
              <a:r>
                <a:rPr lang="en-US" sz="2000" dirty="0" smtClean="0"/>
                <a:t>(free)=0 ?</a:t>
              </a:r>
              <a:endParaRPr lang="en-US" sz="2000" dirty="0"/>
            </a:p>
          </p:txBody>
        </p:sp>
        <p:grpSp>
          <p:nvGrpSpPr>
            <p:cNvPr id="62" name="Group 61"/>
            <p:cNvGrpSpPr/>
            <p:nvPr/>
          </p:nvGrpSpPr>
          <p:grpSpPr>
            <a:xfrm>
              <a:off x="6103963" y="4900323"/>
              <a:ext cx="685800" cy="467589"/>
              <a:chOff x="5791200" y="2629702"/>
              <a:chExt cx="685800" cy="467589"/>
            </a:xfrm>
          </p:grpSpPr>
          <p:sp>
            <p:nvSpPr>
              <p:cNvPr id="63" name="Oval 62"/>
              <p:cNvSpPr/>
              <p:nvPr/>
            </p:nvSpPr>
            <p:spPr>
              <a:xfrm>
                <a:off x="5791200" y="2629702"/>
                <a:ext cx="685800" cy="46758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p:cNvSpPr txBox="1"/>
              <p:nvPr/>
            </p:nvSpPr>
            <p:spPr>
              <a:xfrm>
                <a:off x="5848605" y="2663441"/>
                <a:ext cx="556563" cy="400110"/>
              </a:xfrm>
              <a:prstGeom prst="rect">
                <a:avLst/>
              </a:prstGeom>
              <a:noFill/>
            </p:spPr>
            <p:txBody>
              <a:bodyPr wrap="none" rtlCol="0">
                <a:spAutoFit/>
              </a:bodyPr>
              <a:lstStyle/>
              <a:p>
                <a:r>
                  <a:rPr lang="en-US" sz="2000" dirty="0" err="1" smtClean="0"/>
                  <a:t>Crit</a:t>
                </a:r>
                <a:endParaRPr lang="en-US" sz="2000" dirty="0"/>
              </a:p>
            </p:txBody>
          </p:sp>
        </p:grpSp>
        <p:sp>
          <p:nvSpPr>
            <p:cNvPr id="65" name="TextBox 64"/>
            <p:cNvSpPr txBox="1"/>
            <p:nvPr/>
          </p:nvSpPr>
          <p:spPr>
            <a:xfrm>
              <a:off x="4050639" y="4218550"/>
              <a:ext cx="601447" cy="400110"/>
            </a:xfrm>
            <a:prstGeom prst="rect">
              <a:avLst/>
            </a:prstGeom>
            <a:noFill/>
          </p:spPr>
          <p:txBody>
            <a:bodyPr wrap="none" rtlCol="0">
              <a:spAutoFit/>
            </a:bodyPr>
            <a:lstStyle/>
            <a:p>
              <a:r>
                <a:rPr lang="en-US" sz="2000" dirty="0" smtClean="0"/>
                <a:t>else</a:t>
              </a:r>
              <a:endParaRPr lang="en-US" sz="2000" dirty="0"/>
            </a:p>
          </p:txBody>
        </p:sp>
        <p:sp>
          <p:nvSpPr>
            <p:cNvPr id="66" name="Arc 65"/>
            <p:cNvSpPr/>
            <p:nvPr/>
          </p:nvSpPr>
          <p:spPr>
            <a:xfrm rot="5400000">
              <a:off x="3575984" y="2906341"/>
              <a:ext cx="914400" cy="4963832"/>
            </a:xfrm>
            <a:prstGeom prst="arc">
              <a:avLst>
                <a:gd name="adj1" fmla="val 16200000"/>
                <a:gd name="adj2" fmla="val 5473762"/>
              </a:avLst>
            </a:prstGeom>
            <a:ln w="25400">
              <a:tailEnd type="arrow"/>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7" name="Arc 66"/>
            <p:cNvSpPr/>
            <p:nvPr/>
          </p:nvSpPr>
          <p:spPr>
            <a:xfrm>
              <a:off x="3820236" y="4703845"/>
              <a:ext cx="914400" cy="914400"/>
            </a:xfrm>
            <a:prstGeom prst="arc">
              <a:avLst>
                <a:gd name="adj1" fmla="val 12950255"/>
                <a:gd name="adj2" fmla="val 0"/>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68" name="TextBox 67"/>
            <p:cNvSpPr txBox="1"/>
            <p:nvPr/>
          </p:nvSpPr>
          <p:spPr>
            <a:xfrm>
              <a:off x="3403873" y="5492774"/>
              <a:ext cx="1292213" cy="400110"/>
            </a:xfrm>
            <a:prstGeom prst="rect">
              <a:avLst/>
            </a:prstGeom>
            <a:noFill/>
          </p:spPr>
          <p:txBody>
            <a:bodyPr wrap="none" rtlCol="0">
              <a:spAutoFit/>
            </a:bodyPr>
            <a:lstStyle/>
            <a:p>
              <a:r>
                <a:rPr lang="en-US" sz="2000" dirty="0"/>
                <a:t>r</a:t>
              </a:r>
              <a:r>
                <a:rPr lang="en-US" sz="2000" dirty="0" smtClean="0"/>
                <a:t>eset(free)</a:t>
              </a:r>
              <a:endParaRPr lang="en-US" sz="2000" dirty="0"/>
            </a:p>
          </p:txBody>
        </p:sp>
        <p:sp>
          <p:nvSpPr>
            <p:cNvPr id="70" name="Arc 69"/>
            <p:cNvSpPr/>
            <p:nvPr/>
          </p:nvSpPr>
          <p:spPr>
            <a:xfrm>
              <a:off x="6207329" y="4488765"/>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71" name="Arc 70"/>
            <p:cNvSpPr/>
            <p:nvPr/>
          </p:nvSpPr>
          <p:spPr>
            <a:xfrm>
              <a:off x="1314762" y="4453512"/>
              <a:ext cx="510602" cy="914400"/>
            </a:xfrm>
            <a:prstGeom prst="arc">
              <a:avLst>
                <a:gd name="adj1" fmla="val 10509377"/>
                <a:gd name="adj2" fmla="val 2115274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48" name="Group 7"/>
          <p:cNvGrpSpPr/>
          <p:nvPr/>
        </p:nvGrpSpPr>
        <p:grpSpPr>
          <a:xfrm>
            <a:off x="0" y="6142038"/>
            <a:ext cx="9144000" cy="715962"/>
            <a:chOff x="0" y="6142038"/>
            <a:chExt cx="9144000" cy="715962"/>
          </a:xfrm>
        </p:grpSpPr>
        <p:pic>
          <p:nvPicPr>
            <p:cNvPr id="4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72"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7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9638"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5" name="Slide Number Placeholder 4"/>
          <p:cNvSpPr>
            <a:spLocks noGrp="1"/>
          </p:cNvSpPr>
          <p:nvPr>
            <p:ph type="sldNum" sz="quarter" idx="12"/>
          </p:nvPr>
        </p:nvSpPr>
        <p:spPr/>
        <p:txBody>
          <a:bodyPr/>
          <a:lstStyle/>
          <a:p>
            <a:fld id="{CBD3AB53-4A3B-4B78-AFD2-1A2EB0A42A54}" type="slidenum">
              <a:rPr lang="en-US" smtClean="0"/>
              <a:t>17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7"/>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69"/>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1"/>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3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p:bldP spid="37" grpId="0"/>
      <p:bldP spid="69" grpId="0"/>
      <p:bldP spid="30" grpId="0" animBg="1"/>
      <p:bldP spid="31" grpId="0" animBg="1"/>
      <p:bldP spid="85" grpId="0"/>
      <p:bldP spid="10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4582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Another Look at Asynchronous Execution Model</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28" name="Rectangle 27"/>
          <p:cNvSpPr/>
          <p:nvPr/>
        </p:nvSpPr>
        <p:spPr>
          <a:xfrm>
            <a:off x="990600" y="1295400"/>
            <a:ext cx="2286000"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a:off x="990600" y="1600200"/>
            <a:ext cx="22860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36" name="TextBox 35"/>
          <p:cNvSpPr txBox="1"/>
          <p:nvPr/>
        </p:nvSpPr>
        <p:spPr>
          <a:xfrm>
            <a:off x="1295400" y="1676400"/>
            <a:ext cx="1268296" cy="369332"/>
          </a:xfrm>
          <a:prstGeom prst="rect">
            <a:avLst/>
          </a:prstGeom>
          <a:noFill/>
        </p:spPr>
        <p:txBody>
          <a:bodyPr wrap="none" rtlCol="0">
            <a:spAutoFit/>
          </a:bodyPr>
          <a:lstStyle/>
          <a:p>
            <a:r>
              <a:rPr lang="en-US" dirty="0" smtClean="0"/>
              <a:t>A</a:t>
            </a:r>
            <a:r>
              <a:rPr lang="en-US" baseline="-25000" dirty="0" smtClean="0"/>
              <a:t>x</a:t>
            </a:r>
            <a:r>
              <a:rPr lang="en-US" dirty="0" smtClean="0"/>
              <a:t>:  x := x+1</a:t>
            </a:r>
            <a:endParaRPr lang="en-US" dirty="0"/>
          </a:p>
        </p:txBody>
      </p:sp>
      <p:sp>
        <p:nvSpPr>
          <p:cNvPr id="18" name="TextBox 17"/>
          <p:cNvSpPr txBox="1"/>
          <p:nvPr/>
        </p:nvSpPr>
        <p:spPr>
          <a:xfrm>
            <a:off x="1295400" y="2057400"/>
            <a:ext cx="1222001" cy="369332"/>
          </a:xfrm>
          <a:prstGeom prst="rect">
            <a:avLst/>
          </a:prstGeom>
          <a:noFill/>
        </p:spPr>
        <p:txBody>
          <a:bodyPr wrap="none" rtlCol="0">
            <a:spAutoFit/>
          </a:bodyPr>
          <a:lstStyle/>
          <a:p>
            <a:r>
              <a:rPr lang="en-US" dirty="0" smtClean="0"/>
              <a:t>A</a:t>
            </a:r>
            <a:r>
              <a:rPr lang="en-US" baseline="-25000" dirty="0" smtClean="0"/>
              <a:t>y</a:t>
            </a:r>
            <a:r>
              <a:rPr lang="en-US" dirty="0" smtClean="0"/>
              <a:t>:  y :=y+1</a:t>
            </a:r>
            <a:endParaRPr lang="en-US" dirty="0"/>
          </a:p>
        </p:txBody>
      </p:sp>
      <p:sp>
        <p:nvSpPr>
          <p:cNvPr id="22" name="Content Placeholder 3"/>
          <p:cNvSpPr txBox="1"/>
          <p:nvPr/>
        </p:nvSpPr>
        <p:spPr>
          <a:xfrm>
            <a:off x="0" y="2667000"/>
            <a:ext cx="9144000" cy="3657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defRPr/>
            </a:pPr>
            <a:endParaRPr lang="en-US" sz="22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Tasks A</a:t>
            </a:r>
            <a:r>
              <a:rPr lang="en-US" sz="2000" baseline="-25000" dirty="0" smtClean="0">
                <a:latin typeface="Comic Sans MS" panose="030F0702030302020204" pitchFamily="66" charset="0"/>
              </a:rPr>
              <a:t>x</a:t>
            </a:r>
            <a:r>
              <a:rPr lang="en-US" sz="2000" dirty="0" smtClean="0">
                <a:latin typeface="Comic Sans MS" panose="030F0702030302020204" pitchFamily="66" charset="0"/>
              </a:rPr>
              <a:t> and A</a:t>
            </a:r>
            <a:r>
              <a:rPr lang="en-US" sz="2000" baseline="-25000" dirty="0" smtClean="0">
                <a:latin typeface="Comic Sans MS" panose="030F0702030302020204" pitchFamily="66" charset="0"/>
              </a:rPr>
              <a:t>y</a:t>
            </a:r>
            <a:r>
              <a:rPr lang="en-US" sz="2000" dirty="0" smtClean="0">
                <a:latin typeface="Comic Sans MS" panose="030F0702030302020204" pitchFamily="66" charset="0"/>
              </a:rPr>
              <a:t> execute in an arbitrary order</a:t>
            </a: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Motivation: If we establish that all possible executions of this asynchronous design satisfy some requirement, then this will hold in every implementation of this </a:t>
            </a:r>
            <a:endParaRPr lang="en-US" sz="2000" baseline="-25000" dirty="0" smtClean="0">
              <a:latin typeface="Symbol" panose="05050102010706020507" pitchFamily="18" charset="2"/>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Are the following realistic executions?</a:t>
            </a:r>
          </a:p>
          <a:p>
            <a:pPr marL="457200" indent="-457200">
              <a:spcBef>
                <a:spcPct val="20000"/>
              </a:spcBef>
              <a:defRPr/>
            </a:pPr>
            <a:r>
              <a:rPr lang="en-US" sz="2000" dirty="0" smtClean="0">
                <a:latin typeface="Comic Sans MS" panose="030F0702030302020204" pitchFamily="66" charset="0"/>
              </a:rPr>
              <a:t>		(0,0)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(2,0)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(3,0)  …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(105,0)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a:t>
            </a:r>
          </a:p>
          <a:p>
            <a:pPr marL="457200" indent="-457200">
              <a:spcBef>
                <a:spcPct val="20000"/>
              </a:spcBef>
              <a:defRPr/>
            </a:pPr>
            <a:r>
              <a:rPr lang="en-US" sz="2000" dirty="0">
                <a:latin typeface="Comic Sans MS" panose="030F0702030302020204" pitchFamily="66" charset="0"/>
                <a:sym typeface="Wingdings" panose="05000000000000000000" pitchFamily="2" charset="2"/>
              </a:rPr>
              <a:t>	</a:t>
            </a:r>
            <a:r>
              <a:rPr lang="en-US" sz="2000" dirty="0" smtClean="0">
                <a:latin typeface="Comic Sans MS" panose="030F0702030302020204" pitchFamily="66" charset="0"/>
                <a:sym typeface="Wingdings" panose="05000000000000000000" pitchFamily="2" charset="2"/>
              </a:rPr>
              <a:t>	</a:t>
            </a:r>
            <a:r>
              <a:rPr lang="en-US" sz="2000" dirty="0" smtClean="0">
                <a:latin typeface="Comic Sans MS" panose="030F0702030302020204" pitchFamily="66" charset="0"/>
              </a:rPr>
              <a:t>(</a:t>
            </a:r>
            <a:r>
              <a:rPr lang="en-US" sz="2000" dirty="0">
                <a:latin typeface="Comic Sans MS" panose="030F0702030302020204" pitchFamily="66" charset="0"/>
              </a:rPr>
              <a:t>0,0)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a:t>
            </a:r>
            <a:r>
              <a:rPr lang="en-US" sz="2000" dirty="0">
                <a:latin typeface="Comic Sans MS" panose="030F0702030302020204" pitchFamily="66" charset="0"/>
                <a:sym typeface="Wingdings" panose="05000000000000000000" pitchFamily="2" charset="2"/>
              </a:rPr>
              <a:t>1,0)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a:t>
            </a:r>
            <a:r>
              <a:rPr lang="en-US" sz="2000" dirty="0">
                <a:latin typeface="Comic Sans MS" panose="030F0702030302020204" pitchFamily="66" charset="0"/>
                <a:sym typeface="Wingdings" panose="05000000000000000000" pitchFamily="2" charset="2"/>
              </a:rPr>
              <a:t>2,0)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 (2,1)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 (2,2) …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 (2,105)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Does the system satisfy the following requirement:</a:t>
            </a:r>
          </a:p>
          <a:p>
            <a:pPr>
              <a:spcBef>
                <a:spcPct val="20000"/>
              </a:spcBef>
              <a:defRPr/>
            </a:pPr>
            <a:r>
              <a:rPr lang="en-US" sz="2000" dirty="0" smtClean="0">
                <a:latin typeface="Comic Sans MS" panose="030F0702030302020204" pitchFamily="66" charset="0"/>
                <a:sym typeface="Wingdings" panose="05000000000000000000" pitchFamily="2" charset="2"/>
              </a:rPr>
              <a:t>	“In every execution, values of both x and y eventually exceed 10”</a:t>
            </a:r>
            <a:endParaRPr lang="en-US" sz="20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endParaRPr lang="en-US" sz="2000" dirty="0" smtClean="0">
              <a:latin typeface="Comic Sans MS" panose="030F0702030302020204" pitchFamily="66" charset="0"/>
            </a:endParaRPr>
          </a:p>
        </p:txBody>
      </p:sp>
      <p:graphicFrame>
        <p:nvGraphicFramePr>
          <p:cNvPr id="71" name="Object 70"/>
          <p:cNvGraphicFramePr>
            <a:graphicFrameLocks noChangeAspect="1"/>
          </p:cNvGraphicFramePr>
          <p:nvPr/>
        </p:nvGraphicFramePr>
        <p:xfrm>
          <a:off x="6248400" y="1066800"/>
          <a:ext cx="2372155" cy="1889201"/>
        </p:xfrm>
        <a:graphic>
          <a:graphicData uri="http://schemas.openxmlformats.org/presentationml/2006/ole">
            <mc:AlternateContent xmlns:mc="http://schemas.openxmlformats.org/markup-compatibility/2006">
              <mc:Choice xmlns:v="urn:schemas-microsoft-com:vml" Requires="v">
                <p:oleObj spid="_x0000_s42005" name="Acrobat Document" r:id="rId3" imgW="2133600" imgH="1701800" progId="AcroExch.Document.7">
                  <p:embed/>
                </p:oleObj>
              </mc:Choice>
              <mc:Fallback>
                <p:oleObj name="Acrobat Document" r:id="rId3" imgW="2133600" imgH="1701800" progId="AcroExch.Document.7">
                  <p:embed/>
                  <p:pic>
                    <p:nvPicPr>
                      <p:cNvPr id="0" name="Picture 1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1066800"/>
                        <a:ext cx="2372155" cy="188920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12" name="Group 7"/>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2006" name="Acrobat Document" r:id="rId6" imgW="6400800" imgH="8229600" progId="AcroExch.Document.7">
                    <p:embed/>
                  </p:oleObj>
                </mc:Choice>
                <mc:Fallback>
                  <p:oleObj name="Acrobat Document" r:id="rId6" imgW="6400800" imgH="8229600" progId="AcroExch.Document.7">
                    <p:embed/>
                    <p:pic>
                      <p:nvPicPr>
                        <p:cNvPr id="0" name="Picture 14"/>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18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2">
                                            <p:txEl>
                                              <p:pRg st="6" end="6"/>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4582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Fairness Assumption</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28" name="Rectangle 27"/>
          <p:cNvSpPr/>
          <p:nvPr/>
        </p:nvSpPr>
        <p:spPr>
          <a:xfrm>
            <a:off x="990600" y="1295400"/>
            <a:ext cx="2286000"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a:off x="990600" y="1600200"/>
            <a:ext cx="22860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36" name="TextBox 35"/>
          <p:cNvSpPr txBox="1"/>
          <p:nvPr/>
        </p:nvSpPr>
        <p:spPr>
          <a:xfrm>
            <a:off x="1295400" y="1676400"/>
            <a:ext cx="1268296" cy="369332"/>
          </a:xfrm>
          <a:prstGeom prst="rect">
            <a:avLst/>
          </a:prstGeom>
          <a:noFill/>
        </p:spPr>
        <p:txBody>
          <a:bodyPr wrap="none" rtlCol="0">
            <a:spAutoFit/>
          </a:bodyPr>
          <a:lstStyle/>
          <a:p>
            <a:r>
              <a:rPr lang="en-US" dirty="0" smtClean="0"/>
              <a:t>A</a:t>
            </a:r>
            <a:r>
              <a:rPr lang="en-US" baseline="-25000" dirty="0" smtClean="0"/>
              <a:t>x</a:t>
            </a:r>
            <a:r>
              <a:rPr lang="en-US" dirty="0" smtClean="0"/>
              <a:t>:  x := x+1</a:t>
            </a:r>
            <a:endParaRPr lang="en-US" dirty="0"/>
          </a:p>
        </p:txBody>
      </p:sp>
      <p:sp>
        <p:nvSpPr>
          <p:cNvPr id="18" name="TextBox 17"/>
          <p:cNvSpPr txBox="1"/>
          <p:nvPr/>
        </p:nvSpPr>
        <p:spPr>
          <a:xfrm>
            <a:off x="1295400" y="2057400"/>
            <a:ext cx="1222001" cy="369332"/>
          </a:xfrm>
          <a:prstGeom prst="rect">
            <a:avLst/>
          </a:prstGeom>
          <a:noFill/>
        </p:spPr>
        <p:txBody>
          <a:bodyPr wrap="none" rtlCol="0">
            <a:spAutoFit/>
          </a:bodyPr>
          <a:lstStyle/>
          <a:p>
            <a:r>
              <a:rPr lang="en-US" dirty="0" smtClean="0"/>
              <a:t>A</a:t>
            </a:r>
            <a:r>
              <a:rPr lang="en-US" baseline="-25000" dirty="0" smtClean="0"/>
              <a:t>y</a:t>
            </a:r>
            <a:r>
              <a:rPr lang="en-US" dirty="0" smtClean="0"/>
              <a:t>:  y :=y+1</a:t>
            </a:r>
            <a:endParaRPr lang="en-US" dirty="0"/>
          </a:p>
        </p:txBody>
      </p:sp>
      <p:sp>
        <p:nvSpPr>
          <p:cNvPr id="22" name="Content Placeholder 3"/>
          <p:cNvSpPr txBox="1"/>
          <p:nvPr/>
        </p:nvSpPr>
        <p:spPr>
          <a:xfrm>
            <a:off x="0" y="2667000"/>
            <a:ext cx="9144000" cy="3657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defRPr/>
            </a:pPr>
            <a:endParaRPr lang="en-US" sz="22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Fairness assumption for a task</a:t>
            </a: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Assumption about the underlying platform/scheduler </a:t>
            </a: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Informally, an infinite execution is unfair for a task if the task does not get a chance to execute </a:t>
            </a:r>
            <a:endParaRPr lang="en-US" sz="2000" baseline="-25000" dirty="0" smtClean="0">
              <a:latin typeface="Symbol" panose="05050102010706020507" pitchFamily="18" charset="2"/>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Unfair to A</a:t>
            </a:r>
            <a:r>
              <a:rPr lang="en-US" sz="2000" baseline="-25000" dirty="0" smtClean="0">
                <a:latin typeface="Comic Sans MS" panose="030F0702030302020204" pitchFamily="66" charset="0"/>
              </a:rPr>
              <a:t>y</a:t>
            </a:r>
            <a:r>
              <a:rPr lang="en-US" sz="2000" dirty="0" smtClean="0">
                <a:latin typeface="Comic Sans MS" panose="030F0702030302020204" pitchFamily="66" charset="0"/>
              </a:rPr>
              <a:t>: (0,0)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(2,0)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(3,0)  …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(105,0)   …</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Unfair to A</a:t>
            </a:r>
            <a:r>
              <a:rPr lang="en-US" sz="2000" baseline="-25000" dirty="0" smtClean="0">
                <a:latin typeface="Comic Sans MS" panose="030F0702030302020204" pitchFamily="66" charset="0"/>
                <a:sym typeface="Wingdings" panose="05000000000000000000" pitchFamily="2" charset="2"/>
              </a:rPr>
              <a:t>x</a:t>
            </a:r>
            <a:r>
              <a:rPr lang="en-US" sz="2000" dirty="0" smtClean="0">
                <a:latin typeface="Comic Sans MS" panose="030F0702030302020204" pitchFamily="66" charset="0"/>
                <a:sym typeface="Wingdings" panose="05000000000000000000" pitchFamily="2" charset="2"/>
              </a:rPr>
              <a:t>:</a:t>
            </a:r>
            <a:r>
              <a:rPr lang="en-US" sz="2000" dirty="0" smtClean="0">
                <a:latin typeface="Comic Sans MS" panose="030F0702030302020204" pitchFamily="66" charset="0"/>
              </a:rPr>
              <a:t> (0,0)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(2,0)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 (2,1)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y</a:t>
            </a:r>
            <a:r>
              <a:rPr lang="en-US" sz="2000" dirty="0" smtClean="0">
                <a:latin typeface="Comic Sans MS" panose="030F0702030302020204" pitchFamily="66" charset="0"/>
                <a:sym typeface="Wingdings" panose="05000000000000000000" pitchFamily="2" charset="2"/>
              </a:rPr>
              <a:t>-&gt; (2,2) … (2,105)…</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Fairness assumptions restrict the set of “possible” executions to realistic ones without putting concrete bounds on relative speeds</a:t>
            </a:r>
          </a:p>
        </p:txBody>
      </p:sp>
      <p:graphicFrame>
        <p:nvGraphicFramePr>
          <p:cNvPr id="71" name="Object 70"/>
          <p:cNvGraphicFramePr>
            <a:graphicFrameLocks noChangeAspect="1"/>
          </p:cNvGraphicFramePr>
          <p:nvPr/>
        </p:nvGraphicFramePr>
        <p:xfrm>
          <a:off x="6248400" y="1066800"/>
          <a:ext cx="2372155" cy="1889201"/>
        </p:xfrm>
        <a:graphic>
          <a:graphicData uri="http://schemas.openxmlformats.org/presentationml/2006/ole">
            <mc:AlternateContent xmlns:mc="http://schemas.openxmlformats.org/markup-compatibility/2006">
              <mc:Choice xmlns:v="urn:schemas-microsoft-com:vml" Requires="v">
                <p:oleObj spid="_x0000_s43028" name="Acrobat Document" r:id="rId3" imgW="2133600" imgH="1701800" progId="AcroExch.Document.7">
                  <p:embed/>
                </p:oleObj>
              </mc:Choice>
              <mc:Fallback>
                <p:oleObj name="Acrobat Document" r:id="rId3" imgW="2133600" imgH="1701800" progId="AcroExch.Document.7">
                  <p:embed/>
                  <p:pic>
                    <p:nvPicPr>
                      <p:cNvPr id="0" name="Picture 1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248400" y="1066800"/>
                        <a:ext cx="2372155" cy="188920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nvGrpSpPr>
          <p:cNvPr id="12" name="Group 7"/>
          <p:cNvGrpSpPr/>
          <p:nvPr/>
        </p:nvGrpSpPr>
        <p:grpSpPr>
          <a:xfrm>
            <a:off x="0" y="6142038"/>
            <a:ext cx="9144000" cy="715962"/>
            <a:chOff x="0" y="6142038"/>
            <a:chExt cx="9144000" cy="715962"/>
          </a:xfrm>
        </p:grpSpPr>
        <p:pic>
          <p:nvPicPr>
            <p:cNvPr id="13" name="Picture 3"/>
            <p:cNvPicPr>
              <a:picLocks noChangeAspect="1" noChangeArrowheads="1"/>
            </p:cNvPicPr>
            <p:nvPr/>
          </p:nvPicPr>
          <p:blipFill>
            <a:blip r:embed="rId5" cstate="print"/>
            <a:srcRect/>
            <a:stretch>
              <a:fillRect/>
            </a:stretch>
          </p:blipFill>
          <p:spPr bwMode="auto">
            <a:xfrm>
              <a:off x="76200" y="6307995"/>
              <a:ext cx="1066800" cy="384048"/>
            </a:xfrm>
            <a:prstGeom prst="rect">
              <a:avLst/>
            </a:prstGeom>
            <a:noFill/>
            <a:ln w="9525">
              <a:noFill/>
              <a:miter lim="800000"/>
              <a:headEnd/>
              <a:tailEnd/>
            </a:ln>
          </p:spPr>
        </p:pic>
        <p:sp>
          <p:nvSpPr>
            <p:cNvPr id="14"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3029" name="Acrobat Document" r:id="rId6" imgW="6400800" imgH="8229600" progId="AcroExch.Document.7">
                    <p:embed/>
                  </p:oleObj>
                </mc:Choice>
                <mc:Fallback>
                  <p:oleObj name="Acrobat Document" r:id="rId6" imgW="6400800" imgH="8229600" progId="AcroExch.Document.7">
                    <p:embed/>
                    <p:pic>
                      <p:nvPicPr>
                        <p:cNvPr id="0" name="Picture 13"/>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19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2">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2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Asynchronous Execution</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39806" y="3505200"/>
            <a:ext cx="8991600" cy="26368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What can happen in a single step of this asynchronous model P?</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P1 synchronizes with the environment to accept input on in</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P2 synchronizes with the environment to send output on out</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P1 performs some internal computation (one of its internal tasks)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P2 performs some internal computation (one of its internal tasks)</a:t>
            </a:r>
            <a:endParaRPr lang="en-US" sz="2000" dirty="0">
              <a:latin typeface="Comic Sans MS" panose="030F0702030302020204" pitchFamily="66" charset="0"/>
            </a:endParaRP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P1 produces output on channel x, followed by its consumption by P2</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P2 produces output on channel y, followed by its consumption by P1</a:t>
            </a:r>
          </a:p>
        </p:txBody>
      </p:sp>
      <p:sp>
        <p:nvSpPr>
          <p:cNvPr id="39" name="Rectangle 38"/>
          <p:cNvSpPr/>
          <p:nvPr/>
        </p:nvSpPr>
        <p:spPr>
          <a:xfrm>
            <a:off x="1860828" y="163763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cxnSp>
        <p:nvCxnSpPr>
          <p:cNvPr id="40" name="Straight Arrow Connector 39"/>
          <p:cNvCxnSpPr>
            <a:endCxn id="26" idx="1"/>
          </p:cNvCxnSpPr>
          <p:nvPr/>
        </p:nvCxnSpPr>
        <p:spPr>
          <a:xfrm>
            <a:off x="3461028" y="2036258"/>
            <a:ext cx="1418911" cy="3734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1098828" y="217103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993063" y="1735053"/>
            <a:ext cx="436338" cy="400110"/>
          </a:xfrm>
          <a:prstGeom prst="rect">
            <a:avLst/>
          </a:prstGeom>
          <a:noFill/>
        </p:spPr>
        <p:txBody>
          <a:bodyPr wrap="none" rtlCol="0">
            <a:spAutoFit/>
          </a:bodyPr>
          <a:lstStyle/>
          <a:p>
            <a:r>
              <a:rPr lang="en-US" sz="2000" dirty="0" smtClean="0"/>
              <a:t> in</a:t>
            </a:r>
            <a:endParaRPr lang="en-US" sz="2000" dirty="0"/>
          </a:p>
        </p:txBody>
      </p:sp>
      <p:sp>
        <p:nvSpPr>
          <p:cNvPr id="53" name="TextBox 52"/>
          <p:cNvSpPr txBox="1"/>
          <p:nvPr/>
        </p:nvSpPr>
        <p:spPr>
          <a:xfrm>
            <a:off x="3947630" y="1691347"/>
            <a:ext cx="295274" cy="400110"/>
          </a:xfrm>
          <a:prstGeom prst="rect">
            <a:avLst/>
          </a:prstGeom>
          <a:noFill/>
        </p:spPr>
        <p:txBody>
          <a:bodyPr wrap="none" rtlCol="0">
            <a:spAutoFit/>
          </a:bodyPr>
          <a:lstStyle/>
          <a:p>
            <a:r>
              <a:rPr lang="en-US" sz="2000" dirty="0" smtClean="0"/>
              <a:t>x</a:t>
            </a:r>
            <a:endParaRPr lang="en-US" sz="2000" dirty="0"/>
          </a:p>
        </p:txBody>
      </p:sp>
      <p:sp>
        <p:nvSpPr>
          <p:cNvPr id="54" name="TextBox 53"/>
          <p:cNvSpPr txBox="1"/>
          <p:nvPr/>
        </p:nvSpPr>
        <p:spPr>
          <a:xfrm>
            <a:off x="1860828" y="1256630"/>
            <a:ext cx="447558" cy="400110"/>
          </a:xfrm>
          <a:prstGeom prst="rect">
            <a:avLst/>
          </a:prstGeom>
          <a:noFill/>
        </p:spPr>
        <p:txBody>
          <a:bodyPr wrap="none" rtlCol="0">
            <a:spAutoFit/>
          </a:bodyPr>
          <a:lstStyle/>
          <a:p>
            <a:r>
              <a:rPr lang="en-US" sz="2000" dirty="0"/>
              <a:t>P</a:t>
            </a:r>
            <a:r>
              <a:rPr lang="en-US" sz="2000" dirty="0" smtClean="0"/>
              <a:t>1</a:t>
            </a:r>
            <a:endParaRPr lang="en-US" sz="2000" dirty="0"/>
          </a:p>
        </p:txBody>
      </p:sp>
      <p:grpSp>
        <p:nvGrpSpPr>
          <p:cNvPr id="4" name="Group 40"/>
          <p:cNvGrpSpPr/>
          <p:nvPr/>
        </p:nvGrpSpPr>
        <p:grpSpPr>
          <a:xfrm>
            <a:off x="4879939" y="1235407"/>
            <a:ext cx="2743200" cy="1295400"/>
            <a:chOff x="3352800" y="1219200"/>
            <a:chExt cx="2743200"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540533" cy="400110"/>
            </a:xfrm>
            <a:prstGeom prst="rect">
              <a:avLst/>
            </a:prstGeom>
            <a:noFill/>
          </p:spPr>
          <p:txBody>
            <a:bodyPr wrap="none" rtlCol="0">
              <a:spAutoFit/>
            </a:bodyPr>
            <a:lstStyle/>
            <a:p>
              <a:r>
                <a:rPr lang="en-US" sz="2000" dirty="0" smtClean="0"/>
                <a:t>out</a:t>
              </a:r>
              <a:endParaRPr lang="en-US" sz="2000" dirty="0"/>
            </a:p>
          </p:txBody>
        </p:sp>
        <p:sp>
          <p:nvSpPr>
            <p:cNvPr id="46" name="TextBox 45"/>
            <p:cNvSpPr txBox="1"/>
            <p:nvPr/>
          </p:nvSpPr>
          <p:spPr>
            <a:xfrm>
              <a:off x="3352800" y="1219200"/>
              <a:ext cx="447558" cy="400110"/>
            </a:xfrm>
            <a:prstGeom prst="rect">
              <a:avLst/>
            </a:prstGeom>
            <a:noFill/>
          </p:spPr>
          <p:txBody>
            <a:bodyPr wrap="none" rtlCol="0">
              <a:spAutoFit/>
            </a:bodyPr>
            <a:lstStyle/>
            <a:p>
              <a:r>
                <a:rPr lang="en-US" sz="2000" dirty="0"/>
                <a:t>P</a:t>
              </a:r>
              <a:r>
                <a:rPr lang="en-US" sz="2000" dirty="0" smtClean="0"/>
                <a:t>2</a:t>
              </a:r>
              <a:endParaRPr lang="en-US" sz="2000" dirty="0"/>
            </a:p>
          </p:txBody>
        </p:sp>
      </p:grpSp>
      <p:sp>
        <p:nvSpPr>
          <p:cNvPr id="48" name="Rectangle 47"/>
          <p:cNvSpPr/>
          <p:nvPr/>
        </p:nvSpPr>
        <p:spPr>
          <a:xfrm>
            <a:off x="1524000" y="1143000"/>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20" name="TextBox 19"/>
          <p:cNvSpPr txBox="1"/>
          <p:nvPr/>
        </p:nvSpPr>
        <p:spPr>
          <a:xfrm>
            <a:off x="4015969" y="2345404"/>
            <a:ext cx="300082" cy="400110"/>
          </a:xfrm>
          <a:prstGeom prst="rect">
            <a:avLst/>
          </a:prstGeom>
          <a:noFill/>
        </p:spPr>
        <p:txBody>
          <a:bodyPr wrap="none" rtlCol="0">
            <a:spAutoFit/>
          </a:bodyPr>
          <a:lstStyle/>
          <a:p>
            <a:r>
              <a:rPr lang="en-US" sz="2000" dirty="0"/>
              <a:t>y</a:t>
            </a:r>
          </a:p>
        </p:txBody>
      </p:sp>
      <p:cxnSp>
        <p:nvCxnSpPr>
          <p:cNvPr id="21" name="Straight Arrow Connector 20"/>
          <p:cNvCxnSpPr/>
          <p:nvPr/>
        </p:nvCxnSpPr>
        <p:spPr>
          <a:xfrm>
            <a:off x="3476704" y="2345404"/>
            <a:ext cx="1418911" cy="37349"/>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1479828" y="841105"/>
            <a:ext cx="317716" cy="400110"/>
          </a:xfrm>
          <a:prstGeom prst="rect">
            <a:avLst/>
          </a:prstGeom>
          <a:noFill/>
        </p:spPr>
        <p:txBody>
          <a:bodyPr wrap="none" rtlCol="0">
            <a:spAutoFit/>
          </a:bodyPr>
          <a:lstStyle/>
          <a:p>
            <a:r>
              <a:rPr lang="en-US" sz="2000" dirty="0"/>
              <a:t>P</a:t>
            </a:r>
          </a:p>
        </p:txBody>
      </p:sp>
      <p:grpSp>
        <p:nvGrpSpPr>
          <p:cNvPr id="23" name="Group 7"/>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4278"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4582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Formalizing Fairness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22" name="Content Placeholder 3"/>
          <p:cNvSpPr txBox="1"/>
          <p:nvPr/>
        </p:nvSpPr>
        <p:spPr>
          <a:xfrm>
            <a:off x="0" y="2667000"/>
            <a:ext cx="9144000" cy="3657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defRPr/>
            </a:pPr>
            <a:endParaRPr lang="en-US" sz="22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Definition 1:</a:t>
            </a:r>
            <a:r>
              <a:rPr lang="en-US" sz="2000" dirty="0">
                <a:latin typeface="Comic Sans MS" panose="030F0702030302020204" pitchFamily="66" charset="0"/>
              </a:rPr>
              <a:t> </a:t>
            </a:r>
            <a:r>
              <a:rPr lang="en-US" sz="2000" dirty="0" smtClean="0">
                <a:latin typeface="Comic Sans MS" panose="030F0702030302020204" pitchFamily="66" charset="0"/>
              </a:rPr>
              <a:t>An infinite execution is fair to a task A, if the task A is executed repeatedly (i.e. infinitely often) during this execution</a:t>
            </a:r>
            <a:endParaRPr lang="en-US" sz="2000" dirty="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Is this fair to task B</a:t>
            </a:r>
            <a:r>
              <a:rPr lang="en-US" sz="2000" baseline="-25000" dirty="0" smtClean="0">
                <a:latin typeface="Comic Sans MS" panose="030F0702030302020204" pitchFamily="66" charset="0"/>
              </a:rPr>
              <a:t>y</a:t>
            </a:r>
            <a:r>
              <a:rPr lang="en-US" sz="2000" dirty="0" smtClean="0">
                <a:latin typeface="Comic Sans MS" panose="030F0702030302020204" pitchFamily="66" charset="0"/>
              </a:rPr>
              <a:t> of P2?</a:t>
            </a:r>
          </a:p>
          <a:p>
            <a:pPr>
              <a:spcBef>
                <a:spcPct val="20000"/>
              </a:spcBef>
              <a:defRPr/>
            </a:pPr>
            <a:r>
              <a:rPr lang="en-US" sz="2000" dirty="0">
                <a:latin typeface="Comic Sans MS" panose="030F0702030302020204" pitchFamily="66" charset="0"/>
              </a:rPr>
              <a:t>	</a:t>
            </a:r>
            <a:r>
              <a:rPr lang="en-US" sz="2000" dirty="0" smtClean="0">
                <a:latin typeface="Comic Sans MS" panose="030F0702030302020204" pitchFamily="66" charset="0"/>
              </a:rPr>
              <a:t> (0,0) </a:t>
            </a:r>
            <a:r>
              <a:rPr lang="en-US" sz="2000" dirty="0" smtClean="0">
                <a:latin typeface="Comic Sans MS" panose="030F0702030302020204" pitchFamily="66" charset="0"/>
                <a:sym typeface="Wingdings" panose="05000000000000000000" pitchFamily="2" charset="2"/>
              </a:rPr>
              <a:t>-</a:t>
            </a:r>
            <a:r>
              <a:rPr lang="en-US" sz="1600" dirty="0" err="1" smtClean="0">
                <a:latin typeface="Comic Sans MS" panose="030F0702030302020204" pitchFamily="66" charset="0"/>
                <a:sym typeface="Wingdings" panose="05000000000000000000" pitchFamily="2" charset="2"/>
              </a:rPr>
              <a:t>B</a:t>
            </a:r>
            <a:r>
              <a:rPr lang="en-US" sz="1600" baseline="-25000" dirty="0" err="1"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 -</a:t>
            </a:r>
            <a:r>
              <a:rPr lang="en-US" sz="1600" dirty="0" err="1" smtClean="0">
                <a:latin typeface="Comic Sans MS" panose="030F0702030302020204" pitchFamily="66" charset="0"/>
                <a:sym typeface="Wingdings" panose="05000000000000000000" pitchFamily="2" charset="2"/>
              </a:rPr>
              <a:t>B</a:t>
            </a:r>
            <a:r>
              <a:rPr lang="en-US" sz="1600" baseline="-25000" dirty="0" err="1"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(2,0) -</a:t>
            </a:r>
            <a:r>
              <a:rPr lang="en-US" sz="1600" dirty="0" err="1" smtClean="0">
                <a:latin typeface="Comic Sans MS" panose="030F0702030302020204" pitchFamily="66" charset="0"/>
                <a:sym typeface="Wingdings" panose="05000000000000000000" pitchFamily="2" charset="2"/>
              </a:rPr>
              <a:t>B</a:t>
            </a:r>
            <a:r>
              <a:rPr lang="en-US" sz="1600" baseline="-25000" dirty="0" err="1"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(3,0) -</a:t>
            </a:r>
            <a:r>
              <a:rPr lang="en-US" sz="1600" dirty="0" err="1" smtClean="0">
                <a:latin typeface="Comic Sans MS" panose="030F0702030302020204" pitchFamily="66" charset="0"/>
                <a:sym typeface="Wingdings" panose="05000000000000000000" pitchFamily="2" charset="2"/>
              </a:rPr>
              <a:t>B</a:t>
            </a:r>
            <a:r>
              <a:rPr lang="en-US" sz="1600" baseline="-25000" dirty="0" err="1"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 (105,0) -</a:t>
            </a:r>
            <a:r>
              <a:rPr lang="en-US" sz="1600" dirty="0" err="1" smtClean="0">
                <a:latin typeface="Comic Sans MS" panose="030F0702030302020204" pitchFamily="66" charset="0"/>
                <a:sym typeface="Wingdings" panose="05000000000000000000" pitchFamily="2" charset="2"/>
              </a:rPr>
              <a:t>B</a:t>
            </a:r>
            <a:r>
              <a:rPr lang="en-US" sz="1600" baseline="-25000" dirty="0" err="1"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After first step, the task B</a:t>
            </a:r>
            <a:r>
              <a:rPr lang="en-US" sz="2000" baseline="-25000" dirty="0" smtClean="0">
                <a:latin typeface="Comic Sans MS" panose="030F0702030302020204" pitchFamily="66" charset="0"/>
                <a:sym typeface="Wingdings" panose="05000000000000000000" pitchFamily="2" charset="2"/>
              </a:rPr>
              <a:t>y</a:t>
            </a:r>
            <a:r>
              <a:rPr lang="en-US" sz="2000" dirty="0" smtClean="0">
                <a:latin typeface="Comic Sans MS" panose="030F0702030302020204" pitchFamily="66" charset="0"/>
                <a:sym typeface="Wingdings" panose="05000000000000000000" pitchFamily="2" charset="2"/>
              </a:rPr>
              <a:t> is not enabled, and thus, cannot be executed. So this execution is a possible execution, and so should be considered fair</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Definition 2: An infinite execution is fair to a task A, if repeatedly, either task A is executed or is disabled</a:t>
            </a:r>
          </a:p>
        </p:txBody>
      </p:sp>
      <p:grpSp>
        <p:nvGrpSpPr>
          <p:cNvPr id="3" name="Group 2"/>
          <p:cNvGrpSpPr/>
          <p:nvPr/>
        </p:nvGrpSpPr>
        <p:grpSpPr>
          <a:xfrm>
            <a:off x="990600" y="926068"/>
            <a:ext cx="2286000" cy="1512332"/>
            <a:chOff x="990600" y="926068"/>
            <a:chExt cx="2286000" cy="1512332"/>
          </a:xfrm>
        </p:grpSpPr>
        <p:sp>
          <p:nvSpPr>
            <p:cNvPr id="28" name="Rectangle 27"/>
            <p:cNvSpPr/>
            <p:nvPr/>
          </p:nvSpPr>
          <p:spPr>
            <a:xfrm>
              <a:off x="990600" y="1295400"/>
              <a:ext cx="2286000"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a:off x="990600" y="1600200"/>
              <a:ext cx="22860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36" name="TextBox 35"/>
            <p:cNvSpPr txBox="1"/>
            <p:nvPr/>
          </p:nvSpPr>
          <p:spPr>
            <a:xfrm>
              <a:off x="1295400" y="1676400"/>
              <a:ext cx="1268296" cy="369332"/>
            </a:xfrm>
            <a:prstGeom prst="rect">
              <a:avLst/>
            </a:prstGeom>
            <a:noFill/>
          </p:spPr>
          <p:txBody>
            <a:bodyPr wrap="none" rtlCol="0">
              <a:spAutoFit/>
            </a:bodyPr>
            <a:lstStyle/>
            <a:p>
              <a:r>
                <a:rPr lang="en-US" dirty="0" smtClean="0"/>
                <a:t>A</a:t>
              </a:r>
              <a:r>
                <a:rPr lang="en-US" baseline="-25000" dirty="0" smtClean="0"/>
                <a:t>x</a:t>
              </a:r>
              <a:r>
                <a:rPr lang="en-US" dirty="0" smtClean="0"/>
                <a:t>:  x := x+1</a:t>
              </a:r>
              <a:endParaRPr lang="en-US" dirty="0"/>
            </a:p>
          </p:txBody>
        </p:sp>
        <p:sp>
          <p:nvSpPr>
            <p:cNvPr id="18" name="TextBox 17"/>
            <p:cNvSpPr txBox="1"/>
            <p:nvPr/>
          </p:nvSpPr>
          <p:spPr>
            <a:xfrm>
              <a:off x="1295400" y="2057400"/>
              <a:ext cx="1222001" cy="369332"/>
            </a:xfrm>
            <a:prstGeom prst="rect">
              <a:avLst/>
            </a:prstGeom>
            <a:noFill/>
          </p:spPr>
          <p:txBody>
            <a:bodyPr wrap="none" rtlCol="0">
              <a:spAutoFit/>
            </a:bodyPr>
            <a:lstStyle/>
            <a:p>
              <a:r>
                <a:rPr lang="en-US" dirty="0" smtClean="0"/>
                <a:t>A</a:t>
              </a:r>
              <a:r>
                <a:rPr lang="en-US" baseline="-25000" dirty="0" smtClean="0"/>
                <a:t>y</a:t>
              </a:r>
              <a:r>
                <a:rPr lang="en-US" dirty="0" smtClean="0"/>
                <a:t>:  y :=y+1</a:t>
              </a:r>
              <a:endParaRPr lang="en-US" dirty="0"/>
            </a:p>
          </p:txBody>
        </p:sp>
        <p:sp>
          <p:nvSpPr>
            <p:cNvPr id="12" name="TextBox 11"/>
            <p:cNvSpPr txBox="1"/>
            <p:nvPr/>
          </p:nvSpPr>
          <p:spPr>
            <a:xfrm>
              <a:off x="991737" y="926068"/>
              <a:ext cx="1182824" cy="369332"/>
            </a:xfrm>
            <a:prstGeom prst="rect">
              <a:avLst/>
            </a:prstGeom>
            <a:noFill/>
          </p:spPr>
          <p:txBody>
            <a:bodyPr wrap="none" rtlCol="0">
              <a:spAutoFit/>
            </a:bodyPr>
            <a:lstStyle/>
            <a:p>
              <a:r>
                <a:rPr lang="en-US" dirty="0" smtClean="0"/>
                <a:t>Process P1</a:t>
              </a:r>
              <a:endParaRPr lang="en-US" dirty="0"/>
            </a:p>
          </p:txBody>
        </p:sp>
      </p:grpSp>
      <p:grpSp>
        <p:nvGrpSpPr>
          <p:cNvPr id="14" name="Group 13"/>
          <p:cNvGrpSpPr/>
          <p:nvPr/>
        </p:nvGrpSpPr>
        <p:grpSpPr>
          <a:xfrm>
            <a:off x="4572000" y="933313"/>
            <a:ext cx="2286000" cy="1512332"/>
            <a:chOff x="990600" y="926068"/>
            <a:chExt cx="2286000" cy="1512332"/>
          </a:xfrm>
        </p:grpSpPr>
        <p:sp>
          <p:nvSpPr>
            <p:cNvPr id="15" name="Rectangle 14"/>
            <p:cNvSpPr/>
            <p:nvPr/>
          </p:nvSpPr>
          <p:spPr>
            <a:xfrm>
              <a:off x="990600" y="1295400"/>
              <a:ext cx="2286000"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990600" y="1600200"/>
              <a:ext cx="2286000"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19" name="TextBox 18"/>
            <p:cNvSpPr txBox="1"/>
            <p:nvPr/>
          </p:nvSpPr>
          <p:spPr>
            <a:xfrm>
              <a:off x="1295400" y="1676400"/>
              <a:ext cx="1258614" cy="369332"/>
            </a:xfrm>
            <a:prstGeom prst="rect">
              <a:avLst/>
            </a:prstGeom>
            <a:noFill/>
          </p:spPr>
          <p:txBody>
            <a:bodyPr wrap="none" rtlCol="0">
              <a:spAutoFit/>
            </a:bodyPr>
            <a:lstStyle/>
            <a:p>
              <a:r>
                <a:rPr lang="en-US" dirty="0" err="1"/>
                <a:t>B</a:t>
              </a:r>
              <a:r>
                <a:rPr lang="en-US" baseline="-25000" dirty="0" err="1" smtClean="0"/>
                <a:t>x</a:t>
              </a:r>
              <a:r>
                <a:rPr lang="en-US" dirty="0" smtClean="0"/>
                <a:t>:  x := x+1</a:t>
              </a:r>
              <a:endParaRPr lang="en-US" dirty="0"/>
            </a:p>
          </p:txBody>
        </p:sp>
        <p:sp>
          <p:nvSpPr>
            <p:cNvPr id="20" name="TextBox 19"/>
            <p:cNvSpPr txBox="1"/>
            <p:nvPr/>
          </p:nvSpPr>
          <p:spPr>
            <a:xfrm>
              <a:off x="1295400" y="2057400"/>
              <a:ext cx="1880002" cy="369332"/>
            </a:xfrm>
            <a:prstGeom prst="rect">
              <a:avLst/>
            </a:prstGeom>
            <a:noFill/>
          </p:spPr>
          <p:txBody>
            <a:bodyPr wrap="none" rtlCol="0">
              <a:spAutoFit/>
            </a:bodyPr>
            <a:lstStyle/>
            <a:p>
              <a:r>
                <a:rPr lang="en-US" dirty="0"/>
                <a:t>B</a:t>
              </a:r>
              <a:r>
                <a:rPr lang="en-US" baseline="-25000" dirty="0" smtClean="0"/>
                <a:t>y</a:t>
              </a:r>
              <a:r>
                <a:rPr lang="en-US" dirty="0" smtClean="0"/>
                <a:t>:  x=0 </a:t>
              </a:r>
              <a:r>
                <a:rPr lang="en-US" dirty="0" smtClean="0">
                  <a:sym typeface="Wingdings" panose="05000000000000000000" pitchFamily="2" charset="2"/>
                </a:rPr>
                <a:t> </a:t>
              </a:r>
              <a:r>
                <a:rPr lang="en-US" dirty="0" smtClean="0"/>
                <a:t>y :=y+1</a:t>
              </a:r>
              <a:endParaRPr lang="en-US" dirty="0"/>
            </a:p>
          </p:txBody>
        </p:sp>
        <p:sp>
          <p:nvSpPr>
            <p:cNvPr id="21" name="TextBox 20"/>
            <p:cNvSpPr txBox="1"/>
            <p:nvPr/>
          </p:nvSpPr>
          <p:spPr>
            <a:xfrm>
              <a:off x="991737" y="926068"/>
              <a:ext cx="1182824" cy="369332"/>
            </a:xfrm>
            <a:prstGeom prst="rect">
              <a:avLst/>
            </a:prstGeom>
            <a:noFill/>
          </p:spPr>
          <p:txBody>
            <a:bodyPr wrap="none" rtlCol="0">
              <a:spAutoFit/>
            </a:bodyPr>
            <a:lstStyle/>
            <a:p>
              <a:r>
                <a:rPr lang="en-US" dirty="0" smtClean="0"/>
                <a:t>Process P2</a:t>
              </a:r>
              <a:endParaRPr lang="en-US" dirty="0"/>
            </a:p>
          </p:txBody>
        </p:sp>
      </p:grpSp>
      <p:grpSp>
        <p:nvGrpSpPr>
          <p:cNvPr id="23" name="Group 7"/>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687" name="Acrobat Document" r:id="rId4" imgW="6400800" imgH="8229600" progId="AcroExch.Document.7">
                    <p:embed/>
                  </p:oleObj>
                </mc:Choice>
                <mc:Fallback>
                  <p:oleObj name="Acrobat Document" r:id="rId4" imgW="6400800" imgH="8229600"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t>20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4582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Weak vs Strong Fairness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22" name="Content Placeholder 3"/>
          <p:cNvSpPr txBox="1"/>
          <p:nvPr/>
        </p:nvSpPr>
        <p:spPr>
          <a:xfrm>
            <a:off x="0" y="2667000"/>
            <a:ext cx="9144000" cy="3657600"/>
          </a:xfrm>
          <a:prstGeom prst="rect">
            <a:avLst/>
          </a:prstGeom>
        </p:spPr>
        <p:txBody>
          <a:bodyPr vert="horz" lIns="91440" tIns="45720" rIns="91440" bIns="45720" rtlCol="0">
            <a:noAutofit/>
          </a:bodyPr>
          <a:lstStyle/>
          <a:p>
            <a:pPr>
              <a:spcBef>
                <a:spcPct val="20000"/>
              </a:spcBef>
              <a:defRPr/>
            </a:pPr>
            <a:endParaRPr lang="en-US" sz="2000" dirty="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Is this fair to task A</a:t>
            </a:r>
            <a:r>
              <a:rPr lang="en-US" sz="2000" baseline="-25000" dirty="0" smtClean="0">
                <a:latin typeface="Comic Sans MS" panose="030F0702030302020204" pitchFamily="66" charset="0"/>
              </a:rPr>
              <a:t>y</a:t>
            </a:r>
            <a:r>
              <a:rPr lang="en-US" sz="2000" dirty="0" smtClean="0">
                <a:latin typeface="Comic Sans MS" panose="030F0702030302020204" pitchFamily="66" charset="0"/>
              </a:rPr>
              <a:t> of P3?</a:t>
            </a:r>
          </a:p>
          <a:p>
            <a:pPr>
              <a:spcBef>
                <a:spcPct val="20000"/>
              </a:spcBef>
              <a:defRPr/>
            </a:pPr>
            <a:r>
              <a:rPr lang="en-US" sz="2000" dirty="0">
                <a:latin typeface="Comic Sans MS" panose="030F0702030302020204" pitchFamily="66" charset="0"/>
              </a:rPr>
              <a:t>	</a:t>
            </a:r>
            <a:r>
              <a:rPr lang="en-US" sz="2000" dirty="0" smtClean="0">
                <a:latin typeface="Comic Sans MS" panose="030F0702030302020204" pitchFamily="66" charset="0"/>
              </a:rPr>
              <a:t> (0,0)  </a:t>
            </a:r>
            <a:r>
              <a:rPr lang="en-US" sz="2000" dirty="0" smtClean="0">
                <a:latin typeface="Comic Sans MS" panose="030F0702030302020204" pitchFamily="66" charset="0"/>
                <a:sym typeface="Wingdings" panose="05000000000000000000" pitchFamily="2" charset="2"/>
              </a:rPr>
              <a:t>-</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(2,0)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(3,0)  …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(105,0) -</a:t>
            </a:r>
            <a:r>
              <a:rPr lang="en-US" sz="1600" dirty="0" smtClean="0">
                <a:latin typeface="Comic Sans MS" panose="030F0702030302020204" pitchFamily="66" charset="0"/>
              </a:rPr>
              <a:t>A</a:t>
            </a:r>
            <a:r>
              <a:rPr lang="en-US" sz="1600" baseline="-25000" dirty="0" smtClean="0">
                <a:latin typeface="Comic Sans MS" panose="030F0702030302020204" pitchFamily="66" charset="0"/>
              </a:rPr>
              <a:t>x</a:t>
            </a:r>
            <a:r>
              <a:rPr lang="en-US" sz="2000" dirty="0" smtClean="0">
                <a:latin typeface="Comic Sans MS" panose="030F0702030302020204" pitchFamily="66" charset="0"/>
                <a:sym typeface="Wingdings" panose="05000000000000000000" pitchFamily="2" charset="2"/>
              </a:rPr>
              <a:t>-&gt;  …</a:t>
            </a:r>
          </a:p>
          <a:p>
            <a:pPr marL="457200" indent="-457200">
              <a:spcBef>
                <a:spcPct val="20000"/>
              </a:spcBef>
              <a:buFont typeface="Wingdings" panose="05000000000000000000" pitchFamily="2" charset="2"/>
              <a:buChar char="q"/>
              <a:defRPr/>
            </a:pPr>
            <a:r>
              <a:rPr lang="en-US" sz="2000" dirty="0">
                <a:latin typeface="Comic Sans MS" panose="030F0702030302020204" pitchFamily="66" charset="0"/>
                <a:sym typeface="Wingdings" panose="05000000000000000000" pitchFamily="2" charset="2"/>
              </a:rPr>
              <a:t>T</a:t>
            </a:r>
            <a:r>
              <a:rPr lang="en-US" sz="2000" dirty="0" smtClean="0">
                <a:latin typeface="Comic Sans MS" panose="030F0702030302020204" pitchFamily="66" charset="0"/>
                <a:sym typeface="Wingdings" panose="05000000000000000000" pitchFamily="2" charset="2"/>
              </a:rPr>
              <a:t>ask A</a:t>
            </a:r>
            <a:r>
              <a:rPr lang="en-US" sz="2000" baseline="-25000" dirty="0" smtClean="0">
                <a:latin typeface="Comic Sans MS" panose="030F0702030302020204" pitchFamily="66" charset="0"/>
                <a:sym typeface="Wingdings" panose="05000000000000000000" pitchFamily="2" charset="2"/>
              </a:rPr>
              <a:t>y</a:t>
            </a:r>
            <a:r>
              <a:rPr lang="en-US" sz="2000" dirty="0" smtClean="0">
                <a:latin typeface="Comic Sans MS" panose="030F0702030302020204" pitchFamily="66" charset="0"/>
                <a:sym typeface="Wingdings" panose="05000000000000000000" pitchFamily="2" charset="2"/>
              </a:rPr>
              <a:t> is not continuously enabled, and thus, this is fair according to definition 2 (called weak fairness)</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Definition 3 (Strong fairness): An infinite execution is fair to a task A, if task A is either executed repeatedly, or disabled from a certain step onwards</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sym typeface="Wingdings" panose="05000000000000000000" pitchFamily="2" charset="2"/>
              </a:rPr>
              <a:t>Above execution is weakly-fair to task A</a:t>
            </a:r>
            <a:r>
              <a:rPr lang="en-US" sz="2000" baseline="-25000" dirty="0" smtClean="0">
                <a:latin typeface="Comic Sans MS" panose="030F0702030302020204" pitchFamily="66" charset="0"/>
                <a:sym typeface="Wingdings" panose="05000000000000000000" pitchFamily="2" charset="2"/>
              </a:rPr>
              <a:t>y</a:t>
            </a:r>
            <a:r>
              <a:rPr lang="en-US" sz="2000" dirty="0" smtClean="0">
                <a:latin typeface="Comic Sans MS" panose="030F0702030302020204" pitchFamily="66" charset="0"/>
                <a:sym typeface="Wingdings" panose="05000000000000000000" pitchFamily="2" charset="2"/>
              </a:rPr>
              <a:t>, but not strongly-fair</a:t>
            </a:r>
          </a:p>
        </p:txBody>
      </p:sp>
      <p:grpSp>
        <p:nvGrpSpPr>
          <p:cNvPr id="14" name="Group 13"/>
          <p:cNvGrpSpPr/>
          <p:nvPr/>
        </p:nvGrpSpPr>
        <p:grpSpPr>
          <a:xfrm>
            <a:off x="3006488" y="1052436"/>
            <a:ext cx="2860912" cy="1512332"/>
            <a:chOff x="990600" y="926068"/>
            <a:chExt cx="2860912" cy="1512332"/>
          </a:xfrm>
        </p:grpSpPr>
        <p:sp>
          <p:nvSpPr>
            <p:cNvPr id="15" name="Rectangle 14"/>
            <p:cNvSpPr/>
            <p:nvPr/>
          </p:nvSpPr>
          <p:spPr>
            <a:xfrm>
              <a:off x="990600" y="1295400"/>
              <a:ext cx="2860912"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6" name="Straight Connector 15"/>
            <p:cNvCxnSpPr/>
            <p:nvPr/>
          </p:nvCxnSpPr>
          <p:spPr>
            <a:xfrm>
              <a:off x="990600" y="1600200"/>
              <a:ext cx="2860912" cy="0"/>
            </a:xfrm>
            <a:prstGeom prst="line">
              <a:avLst/>
            </a:prstGeom>
          </p:spPr>
          <p:style>
            <a:lnRef idx="1">
              <a:schemeClr val="accent1"/>
            </a:lnRef>
            <a:fillRef idx="0">
              <a:schemeClr val="accent1"/>
            </a:fillRef>
            <a:effectRef idx="0">
              <a:schemeClr val="accent1"/>
            </a:effectRef>
            <a:fontRef idx="minor">
              <a:schemeClr val="tx1"/>
            </a:fontRef>
          </p:style>
        </p:cxnSp>
        <p:sp>
          <p:nvSpPr>
            <p:cNvPr id="17" name="TextBox 16"/>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19" name="TextBox 18"/>
            <p:cNvSpPr txBox="1"/>
            <p:nvPr/>
          </p:nvSpPr>
          <p:spPr>
            <a:xfrm>
              <a:off x="1295400" y="1676400"/>
              <a:ext cx="1268296" cy="369332"/>
            </a:xfrm>
            <a:prstGeom prst="rect">
              <a:avLst/>
            </a:prstGeom>
            <a:noFill/>
          </p:spPr>
          <p:txBody>
            <a:bodyPr wrap="none" rtlCol="0">
              <a:spAutoFit/>
            </a:bodyPr>
            <a:lstStyle/>
            <a:p>
              <a:r>
                <a:rPr lang="en-US" dirty="0" smtClean="0"/>
                <a:t>A</a:t>
              </a:r>
              <a:r>
                <a:rPr lang="en-US" baseline="-25000" dirty="0" smtClean="0"/>
                <a:t>x</a:t>
              </a:r>
              <a:r>
                <a:rPr lang="en-US" dirty="0" smtClean="0"/>
                <a:t>:  x := x+1</a:t>
              </a:r>
              <a:endParaRPr lang="en-US" dirty="0"/>
            </a:p>
          </p:txBody>
        </p:sp>
        <p:sp>
          <p:nvSpPr>
            <p:cNvPr id="20" name="TextBox 19"/>
            <p:cNvSpPr txBox="1"/>
            <p:nvPr/>
          </p:nvSpPr>
          <p:spPr>
            <a:xfrm>
              <a:off x="1295400" y="2057400"/>
              <a:ext cx="2247731" cy="369332"/>
            </a:xfrm>
            <a:prstGeom prst="rect">
              <a:avLst/>
            </a:prstGeom>
            <a:noFill/>
          </p:spPr>
          <p:txBody>
            <a:bodyPr wrap="none" rtlCol="0">
              <a:spAutoFit/>
            </a:bodyPr>
            <a:lstStyle/>
            <a:p>
              <a:r>
                <a:rPr lang="en-US" dirty="0" smtClean="0"/>
                <a:t>A</a:t>
              </a:r>
              <a:r>
                <a:rPr lang="en-US" baseline="-25000" dirty="0" smtClean="0"/>
                <a:t>y</a:t>
              </a:r>
              <a:r>
                <a:rPr lang="en-US" dirty="0" smtClean="0"/>
                <a:t>:  even(x) </a:t>
              </a:r>
              <a:r>
                <a:rPr lang="en-US" dirty="0" smtClean="0">
                  <a:sym typeface="Wingdings" panose="05000000000000000000" pitchFamily="2" charset="2"/>
                </a:rPr>
                <a:t> </a:t>
              </a:r>
              <a:r>
                <a:rPr lang="en-US" dirty="0" smtClean="0"/>
                <a:t>y :=y+1</a:t>
              </a:r>
              <a:endParaRPr lang="en-US" dirty="0"/>
            </a:p>
          </p:txBody>
        </p:sp>
        <p:sp>
          <p:nvSpPr>
            <p:cNvPr id="21" name="TextBox 20"/>
            <p:cNvSpPr txBox="1"/>
            <p:nvPr/>
          </p:nvSpPr>
          <p:spPr>
            <a:xfrm>
              <a:off x="991737" y="926068"/>
              <a:ext cx="1182824" cy="369332"/>
            </a:xfrm>
            <a:prstGeom prst="rect">
              <a:avLst/>
            </a:prstGeom>
            <a:noFill/>
          </p:spPr>
          <p:txBody>
            <a:bodyPr wrap="none" rtlCol="0">
              <a:spAutoFit/>
            </a:bodyPr>
            <a:lstStyle/>
            <a:p>
              <a:r>
                <a:rPr lang="en-US" dirty="0" smtClean="0"/>
                <a:t>Process P3</a:t>
              </a:r>
              <a:endParaRPr lang="en-US" dirty="0"/>
            </a:p>
          </p:txBody>
        </p:sp>
      </p:grpSp>
      <p:grpSp>
        <p:nvGrpSpPr>
          <p:cNvPr id="13" name="Group 7"/>
          <p:cNvGrpSpPr/>
          <p:nvPr/>
        </p:nvGrpSpPr>
        <p:grpSpPr>
          <a:xfrm>
            <a:off x="0" y="6142038"/>
            <a:ext cx="9144000" cy="715962"/>
            <a:chOff x="0" y="6142038"/>
            <a:chExt cx="9144000" cy="715962"/>
          </a:xfrm>
        </p:grpSpPr>
        <p:pic>
          <p:nvPicPr>
            <p:cNvPr id="18"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2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2711" name="Acrobat Document" r:id="rId5" imgW="6400800" imgH="8229600" progId="AcroExch.Document.7">
                    <p:embed/>
                  </p:oleObj>
                </mc:Choice>
                <mc:Fallback>
                  <p:oleObj name="Acrobat Document" r:id="rId5" imgW="6400800" imgH="8229600"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21</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Fairness Assumption</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0" y="1467771"/>
            <a:ext cx="8991600" cy="503224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Fairness assumption for an asynchronous process P: </a:t>
            </a:r>
            <a:r>
              <a:rPr lang="en-US" sz="2000" dirty="0">
                <a:latin typeface="Comic Sans MS" panose="030F0702030302020204" pitchFamily="66" charset="0"/>
              </a:rPr>
              <a:t>f</a:t>
            </a:r>
            <a:r>
              <a:rPr lang="en-US" sz="2000" dirty="0" smtClean="0">
                <a:latin typeface="Comic Sans MS" panose="030F0702030302020204" pitchFamily="66" charset="0"/>
              </a:rPr>
              <a:t>or each output and internal task:</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No assumption</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Weak-fairness assumption, or</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Strong-fairness assumption</a:t>
            </a: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Restricts the set of possible infinite executions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If weak-fairness is assumed for a task A, then the execution must be weakly-fair for task A</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If strong-fairness is assumed for a task A, then the execution must be strongly-fair for task A</a:t>
            </a:r>
          </a:p>
          <a:p>
            <a:pPr marL="342900" indent="-342900">
              <a:spcBef>
                <a:spcPct val="20000"/>
              </a:spcBef>
              <a:buFont typeface="Wingdings" panose="05000000000000000000" pitchFamily="2" charset="2"/>
              <a:buChar char="q"/>
              <a:defRPr/>
            </a:pPr>
            <a:r>
              <a:rPr lang="en-US" sz="2000" dirty="0" smtClean="0">
                <a:latin typeface="Comic Sans MS" panose="030F0702030302020204" pitchFamily="66" charset="0"/>
              </a:rPr>
              <a:t>Affects whether the process meets a requirement:</a:t>
            </a:r>
            <a:endParaRPr lang="en-US" sz="2000" dirty="0">
              <a:latin typeface="Comic Sans MS" panose="030F0702030302020204" pitchFamily="66" charset="0"/>
            </a:endParaRP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Maybe not all executions satisfy the given requirement, but all fair executions satisfy the requirement</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3735" name="Acrobat Document" r:id="rId4" imgW="6400800" imgH="8229600" progId="AcroExch.Document.7">
                    <p:embed/>
                  </p:oleObj>
                </mc:Choice>
                <mc:Fallback>
                  <p:oleObj name="Acrobat Document" r:id="rId4" imgW="6400800" imgH="8229600"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22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4800" y="152400"/>
            <a:ext cx="84582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Requirements under Fairness Assumptions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28" name="Rectangle 27"/>
          <p:cNvSpPr/>
          <p:nvPr/>
        </p:nvSpPr>
        <p:spPr>
          <a:xfrm>
            <a:off x="990600" y="1295400"/>
            <a:ext cx="2286000"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3" name="Straight Connector 32"/>
          <p:cNvCxnSpPr/>
          <p:nvPr/>
        </p:nvCxnSpPr>
        <p:spPr>
          <a:xfrm>
            <a:off x="990600" y="1600200"/>
            <a:ext cx="22860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36" name="TextBox 35"/>
          <p:cNvSpPr txBox="1"/>
          <p:nvPr/>
        </p:nvSpPr>
        <p:spPr>
          <a:xfrm>
            <a:off x="1295400" y="1676400"/>
            <a:ext cx="1268296" cy="369332"/>
          </a:xfrm>
          <a:prstGeom prst="rect">
            <a:avLst/>
          </a:prstGeom>
          <a:noFill/>
        </p:spPr>
        <p:txBody>
          <a:bodyPr wrap="none" rtlCol="0">
            <a:spAutoFit/>
          </a:bodyPr>
          <a:lstStyle/>
          <a:p>
            <a:r>
              <a:rPr lang="en-US" dirty="0" smtClean="0"/>
              <a:t>A</a:t>
            </a:r>
            <a:r>
              <a:rPr lang="en-US" baseline="-25000" dirty="0" smtClean="0"/>
              <a:t>x</a:t>
            </a:r>
            <a:r>
              <a:rPr lang="en-US" dirty="0" smtClean="0"/>
              <a:t>:  x := x+1</a:t>
            </a:r>
            <a:endParaRPr lang="en-US" dirty="0"/>
          </a:p>
        </p:txBody>
      </p:sp>
      <p:sp>
        <p:nvSpPr>
          <p:cNvPr id="18" name="TextBox 17"/>
          <p:cNvSpPr txBox="1"/>
          <p:nvPr/>
        </p:nvSpPr>
        <p:spPr>
          <a:xfrm>
            <a:off x="1295400" y="2057400"/>
            <a:ext cx="1222001" cy="369332"/>
          </a:xfrm>
          <a:prstGeom prst="rect">
            <a:avLst/>
          </a:prstGeom>
          <a:noFill/>
        </p:spPr>
        <p:txBody>
          <a:bodyPr wrap="none" rtlCol="0">
            <a:spAutoFit/>
          </a:bodyPr>
          <a:lstStyle/>
          <a:p>
            <a:r>
              <a:rPr lang="en-US" dirty="0" smtClean="0"/>
              <a:t>A</a:t>
            </a:r>
            <a:r>
              <a:rPr lang="en-US" baseline="-25000" dirty="0" smtClean="0"/>
              <a:t>y</a:t>
            </a:r>
            <a:r>
              <a:rPr lang="en-US" dirty="0" smtClean="0"/>
              <a:t>:  y :=y+1</a:t>
            </a:r>
            <a:endParaRPr lang="en-US" dirty="0"/>
          </a:p>
        </p:txBody>
      </p:sp>
      <p:sp>
        <p:nvSpPr>
          <p:cNvPr id="22" name="Content Placeholder 3"/>
          <p:cNvSpPr txBox="1"/>
          <p:nvPr/>
        </p:nvSpPr>
        <p:spPr>
          <a:xfrm>
            <a:off x="0" y="2514600"/>
            <a:ext cx="9144000" cy="36576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defRPr/>
            </a:pPr>
            <a:endParaRPr lang="en-US" sz="22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Under what fairness assumptions do P1 and P3 satisfy following?</a:t>
            </a:r>
          </a:p>
          <a:p>
            <a:pPr marL="457200" indent="-457200">
              <a:spcBef>
                <a:spcPct val="20000"/>
              </a:spcBef>
              <a:buFont typeface="Wingdings" panose="05000000000000000000" pitchFamily="2" charset="2"/>
              <a:buChar char="q"/>
              <a:defRPr/>
            </a:pPr>
            <a:r>
              <a:rPr lang="en-US" sz="2000" dirty="0" smtClean="0">
                <a:latin typeface="Comic Sans MS" panose="030F0702030302020204" pitchFamily="66" charset="0"/>
              </a:rPr>
              <a:t>Requirement: Eventually (</a:t>
            </a:r>
            <a:r>
              <a:rPr lang="en-US" sz="2000" dirty="0" err="1" smtClean="0">
                <a:latin typeface="Comic Sans MS" panose="030F0702030302020204" pitchFamily="66" charset="0"/>
              </a:rPr>
              <a:t>x+y</a:t>
            </a:r>
            <a:r>
              <a:rPr lang="en-US" sz="2000" dirty="0">
                <a:latin typeface="Comic Sans MS" panose="030F0702030302020204" pitchFamily="66" charset="0"/>
              </a:rPr>
              <a:t> </a:t>
            </a:r>
            <a:r>
              <a:rPr lang="en-US" sz="2000" dirty="0" smtClean="0">
                <a:latin typeface="Comic Sans MS" panose="030F0702030302020204" pitchFamily="66" charset="0"/>
              </a:rPr>
              <a:t>&gt; 10)</a:t>
            </a: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Both satisfy this without any fairness assumption </a:t>
            </a:r>
          </a:p>
          <a:p>
            <a:pPr marL="457200" indent="-457200">
              <a:spcBef>
                <a:spcPct val="20000"/>
              </a:spcBef>
              <a:buFont typeface="Wingdings" panose="05000000000000000000" pitchFamily="2" charset="2"/>
              <a:buChar char="q"/>
              <a:defRPr/>
            </a:pPr>
            <a:r>
              <a:rPr lang="en-US" sz="2000" dirty="0">
                <a:latin typeface="Comic Sans MS" panose="030F0702030302020204" pitchFamily="66" charset="0"/>
              </a:rPr>
              <a:t>Requirement: Eventually (</a:t>
            </a:r>
            <a:r>
              <a:rPr lang="en-US" sz="2000" dirty="0" smtClean="0">
                <a:latin typeface="Comic Sans MS" panose="030F0702030302020204" pitchFamily="66" charset="0"/>
              </a:rPr>
              <a:t>x </a:t>
            </a:r>
            <a:r>
              <a:rPr lang="en-US" sz="2000" dirty="0">
                <a:latin typeface="Comic Sans MS" panose="030F0702030302020204" pitchFamily="66" charset="0"/>
              </a:rPr>
              <a:t>&gt; 10)</a:t>
            </a: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P1 with weak-fairness for A</a:t>
            </a:r>
            <a:r>
              <a:rPr lang="en-US" sz="2000" baseline="-25000" dirty="0" smtClean="0">
                <a:latin typeface="Comic Sans MS" panose="030F0702030302020204" pitchFamily="66" charset="0"/>
              </a:rPr>
              <a:t>x</a:t>
            </a:r>
            <a:r>
              <a:rPr lang="en-US" sz="2000" dirty="0" smtClean="0">
                <a:latin typeface="Comic Sans MS" panose="030F0702030302020204" pitchFamily="66" charset="0"/>
              </a:rPr>
              <a:t>, P3 with weak-fairness for </a:t>
            </a:r>
            <a:r>
              <a:rPr lang="en-US" sz="2000" dirty="0" err="1" smtClean="0">
                <a:latin typeface="Comic Sans MS" panose="030F0702030302020204" pitchFamily="66" charset="0"/>
              </a:rPr>
              <a:t>B</a:t>
            </a:r>
            <a:r>
              <a:rPr lang="en-US" sz="2000" baseline="-25000" dirty="0" err="1" smtClean="0">
                <a:latin typeface="Comic Sans MS" panose="030F0702030302020204" pitchFamily="66" charset="0"/>
              </a:rPr>
              <a:t>x</a:t>
            </a:r>
            <a:endParaRPr lang="en-US" sz="2000" dirty="0" smtClean="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a:latin typeface="Comic Sans MS" panose="030F0702030302020204" pitchFamily="66" charset="0"/>
              </a:rPr>
              <a:t>Requirement: Eventually </a:t>
            </a:r>
            <a:r>
              <a:rPr lang="en-US" sz="2000" dirty="0" smtClean="0">
                <a:latin typeface="Comic Sans MS" panose="030F0702030302020204" pitchFamily="66" charset="0"/>
              </a:rPr>
              <a:t>(y </a:t>
            </a:r>
            <a:r>
              <a:rPr lang="en-US" sz="2000" dirty="0">
                <a:latin typeface="Comic Sans MS" panose="030F0702030302020204" pitchFamily="66" charset="0"/>
              </a:rPr>
              <a:t>&gt; 10)</a:t>
            </a:r>
          </a:p>
          <a:p>
            <a:pPr marL="914400" lvl="1" indent="-457200">
              <a:spcBef>
                <a:spcPct val="20000"/>
              </a:spcBef>
              <a:buFont typeface="Wingdings" panose="05000000000000000000" pitchFamily="2" charset="2"/>
              <a:buChar char="§"/>
              <a:defRPr/>
            </a:pPr>
            <a:r>
              <a:rPr lang="en-US" sz="2000" dirty="0">
                <a:latin typeface="Comic Sans MS" panose="030F0702030302020204" pitchFamily="66" charset="0"/>
              </a:rPr>
              <a:t>P1 with weak-fairness for </a:t>
            </a:r>
            <a:r>
              <a:rPr lang="en-US" sz="2000" dirty="0" smtClean="0">
                <a:latin typeface="Comic Sans MS" panose="030F0702030302020204" pitchFamily="66" charset="0"/>
              </a:rPr>
              <a:t>A</a:t>
            </a:r>
            <a:r>
              <a:rPr lang="en-US" sz="2000" baseline="-25000" dirty="0" smtClean="0">
                <a:latin typeface="Comic Sans MS" panose="030F0702030302020204" pitchFamily="66" charset="0"/>
              </a:rPr>
              <a:t>y</a:t>
            </a:r>
            <a:r>
              <a:rPr lang="en-US" sz="2000" dirty="0" smtClean="0">
                <a:latin typeface="Comic Sans MS" panose="030F0702030302020204" pitchFamily="66" charset="0"/>
              </a:rPr>
              <a:t>, </a:t>
            </a:r>
            <a:r>
              <a:rPr lang="en-US" sz="2000" dirty="0">
                <a:latin typeface="Comic Sans MS" panose="030F0702030302020204" pitchFamily="66" charset="0"/>
              </a:rPr>
              <a:t>P3 with </a:t>
            </a:r>
            <a:r>
              <a:rPr lang="en-US" sz="2000" dirty="0" smtClean="0">
                <a:latin typeface="Comic Sans MS" panose="030F0702030302020204" pitchFamily="66" charset="0"/>
              </a:rPr>
              <a:t>strong-fairness </a:t>
            </a:r>
            <a:r>
              <a:rPr lang="en-US" sz="2000" dirty="0">
                <a:latin typeface="Comic Sans MS" panose="030F0702030302020204" pitchFamily="66" charset="0"/>
              </a:rPr>
              <a:t>for </a:t>
            </a:r>
            <a:r>
              <a:rPr lang="en-US" sz="2000" dirty="0" smtClean="0">
                <a:latin typeface="Comic Sans MS" panose="030F0702030302020204" pitchFamily="66" charset="0"/>
              </a:rPr>
              <a:t>B</a:t>
            </a:r>
            <a:r>
              <a:rPr lang="en-US" sz="2000" baseline="-25000" dirty="0" smtClean="0">
                <a:latin typeface="Comic Sans MS" panose="030F0702030302020204" pitchFamily="66" charset="0"/>
              </a:rPr>
              <a:t>y</a:t>
            </a:r>
            <a:endParaRPr lang="en-US" sz="2000" dirty="0">
              <a:latin typeface="Comic Sans MS" panose="030F0702030302020204" pitchFamily="66" charset="0"/>
            </a:endParaRPr>
          </a:p>
          <a:p>
            <a:pPr marL="457200" indent="-457200">
              <a:spcBef>
                <a:spcPct val="20000"/>
              </a:spcBef>
              <a:buFont typeface="Wingdings" panose="05000000000000000000" pitchFamily="2" charset="2"/>
              <a:buChar char="q"/>
              <a:defRPr/>
            </a:pPr>
            <a:r>
              <a:rPr lang="en-US" sz="2000" dirty="0">
                <a:latin typeface="Comic Sans MS" panose="030F0702030302020204" pitchFamily="66" charset="0"/>
              </a:rPr>
              <a:t>Requirement: Eventually (</a:t>
            </a:r>
            <a:r>
              <a:rPr lang="en-US" sz="2000" dirty="0" smtClean="0">
                <a:latin typeface="Comic Sans MS" panose="030F0702030302020204" pitchFamily="66" charset="0"/>
              </a:rPr>
              <a:t>x </a:t>
            </a:r>
            <a:r>
              <a:rPr lang="en-US" sz="2000" dirty="0">
                <a:latin typeface="Comic Sans MS" panose="030F0702030302020204" pitchFamily="66" charset="0"/>
              </a:rPr>
              <a:t>&gt; y</a:t>
            </a:r>
            <a:r>
              <a:rPr lang="en-US" sz="2000" dirty="0" smtClean="0">
                <a:latin typeface="Comic Sans MS" panose="030F0702030302020204" pitchFamily="66" charset="0"/>
              </a:rPr>
              <a:t>)</a:t>
            </a:r>
            <a:endParaRPr lang="en-US" sz="2000" dirty="0">
              <a:latin typeface="Comic Sans MS" panose="030F0702030302020204" pitchFamily="66" charset="0"/>
            </a:endParaRPr>
          </a:p>
          <a:p>
            <a:pPr marL="914400" lvl="1" indent="-457200">
              <a:spcBef>
                <a:spcPct val="20000"/>
              </a:spcBef>
              <a:buFont typeface="Wingdings" panose="05000000000000000000" pitchFamily="2" charset="2"/>
              <a:buChar char="§"/>
              <a:defRPr/>
            </a:pPr>
            <a:r>
              <a:rPr lang="en-US" sz="2000" dirty="0" smtClean="0">
                <a:latin typeface="Comic Sans MS" panose="030F0702030302020204" pitchFamily="66" charset="0"/>
              </a:rPr>
              <a:t>Not satisfied, no matter what fairness assumption we make! </a:t>
            </a:r>
            <a:endParaRPr lang="en-US" sz="2000" dirty="0">
              <a:latin typeface="Comic Sans MS" panose="030F0702030302020204" pitchFamily="66" charset="0"/>
            </a:endParaRPr>
          </a:p>
          <a:p>
            <a:pPr marL="457200" indent="-457200">
              <a:spcBef>
                <a:spcPct val="20000"/>
              </a:spcBef>
              <a:buFont typeface="Wingdings" panose="05000000000000000000" pitchFamily="2" charset="2"/>
              <a:buChar char="§"/>
              <a:defRPr/>
            </a:pPr>
            <a:endParaRPr lang="en-US" sz="2000" dirty="0" smtClean="0">
              <a:latin typeface="Comic Sans MS" panose="030F0702030302020204" pitchFamily="66" charset="0"/>
              <a:sym typeface="Wingdings" panose="05000000000000000000" pitchFamily="2" charset="2"/>
            </a:endParaRPr>
          </a:p>
        </p:txBody>
      </p:sp>
      <p:grpSp>
        <p:nvGrpSpPr>
          <p:cNvPr id="12" name="Group 11"/>
          <p:cNvGrpSpPr/>
          <p:nvPr/>
        </p:nvGrpSpPr>
        <p:grpSpPr>
          <a:xfrm>
            <a:off x="4953000" y="935419"/>
            <a:ext cx="2860912" cy="1512332"/>
            <a:chOff x="990600" y="926068"/>
            <a:chExt cx="2860912" cy="1512332"/>
          </a:xfrm>
        </p:grpSpPr>
        <p:sp>
          <p:nvSpPr>
            <p:cNvPr id="13" name="Rectangle 12"/>
            <p:cNvSpPr/>
            <p:nvPr/>
          </p:nvSpPr>
          <p:spPr>
            <a:xfrm>
              <a:off x="990600" y="1295400"/>
              <a:ext cx="2860912" cy="1143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4" name="Straight Connector 13"/>
            <p:cNvCxnSpPr/>
            <p:nvPr/>
          </p:nvCxnSpPr>
          <p:spPr>
            <a:xfrm>
              <a:off x="990600" y="1600200"/>
              <a:ext cx="2860912" cy="0"/>
            </a:xfrm>
            <a:prstGeom prst="line">
              <a:avLst/>
            </a:prstGeom>
          </p:spPr>
          <p:style>
            <a:lnRef idx="1">
              <a:schemeClr val="accent1"/>
            </a:lnRef>
            <a:fillRef idx="0">
              <a:schemeClr val="accent1"/>
            </a:fillRef>
            <a:effectRef idx="0">
              <a:schemeClr val="accent1"/>
            </a:effectRef>
            <a:fontRef idx="minor">
              <a:schemeClr val="tx1"/>
            </a:fontRef>
          </p:style>
        </p:cxnSp>
        <p:sp>
          <p:nvSpPr>
            <p:cNvPr id="15" name="TextBox 14"/>
            <p:cNvSpPr txBox="1"/>
            <p:nvPr/>
          </p:nvSpPr>
          <p:spPr>
            <a:xfrm>
              <a:off x="1295400" y="1295400"/>
              <a:ext cx="1453731" cy="369332"/>
            </a:xfrm>
            <a:prstGeom prst="rect">
              <a:avLst/>
            </a:prstGeom>
            <a:noFill/>
          </p:spPr>
          <p:txBody>
            <a:bodyPr wrap="none" rtlCol="0">
              <a:spAutoFit/>
            </a:bodyPr>
            <a:lstStyle/>
            <a:p>
              <a:r>
                <a:rPr lang="en-US" dirty="0" err="1" smtClean="0"/>
                <a:t>nat</a:t>
              </a:r>
              <a:r>
                <a:rPr lang="en-US" dirty="0" smtClean="0"/>
                <a:t> x:=0; y:=0</a:t>
              </a:r>
              <a:endParaRPr lang="en-US" dirty="0"/>
            </a:p>
          </p:txBody>
        </p:sp>
        <p:sp>
          <p:nvSpPr>
            <p:cNvPr id="16" name="TextBox 15"/>
            <p:cNvSpPr txBox="1"/>
            <p:nvPr/>
          </p:nvSpPr>
          <p:spPr>
            <a:xfrm>
              <a:off x="1295400" y="1676400"/>
              <a:ext cx="1258614" cy="369332"/>
            </a:xfrm>
            <a:prstGeom prst="rect">
              <a:avLst/>
            </a:prstGeom>
            <a:noFill/>
          </p:spPr>
          <p:txBody>
            <a:bodyPr wrap="none" rtlCol="0">
              <a:spAutoFit/>
            </a:bodyPr>
            <a:lstStyle/>
            <a:p>
              <a:r>
                <a:rPr lang="en-US" dirty="0" err="1" smtClean="0"/>
                <a:t>B</a:t>
              </a:r>
              <a:r>
                <a:rPr lang="en-US" baseline="-25000" dirty="0" err="1" smtClean="0"/>
                <a:t>x</a:t>
              </a:r>
              <a:r>
                <a:rPr lang="en-US" dirty="0" smtClean="0"/>
                <a:t>:  x := x+1</a:t>
              </a:r>
              <a:endParaRPr lang="en-US" dirty="0"/>
            </a:p>
          </p:txBody>
        </p:sp>
        <p:sp>
          <p:nvSpPr>
            <p:cNvPr id="17" name="TextBox 16"/>
            <p:cNvSpPr txBox="1"/>
            <p:nvPr/>
          </p:nvSpPr>
          <p:spPr>
            <a:xfrm>
              <a:off x="1295400" y="2057400"/>
              <a:ext cx="2242089" cy="369332"/>
            </a:xfrm>
            <a:prstGeom prst="rect">
              <a:avLst/>
            </a:prstGeom>
            <a:noFill/>
          </p:spPr>
          <p:txBody>
            <a:bodyPr wrap="none" rtlCol="0">
              <a:spAutoFit/>
            </a:bodyPr>
            <a:lstStyle/>
            <a:p>
              <a:r>
                <a:rPr lang="en-US" dirty="0" smtClean="0"/>
                <a:t>B</a:t>
              </a:r>
              <a:r>
                <a:rPr lang="en-US" baseline="-25000" dirty="0" smtClean="0"/>
                <a:t>y</a:t>
              </a:r>
              <a:r>
                <a:rPr lang="en-US" dirty="0" smtClean="0"/>
                <a:t>:  even(x) </a:t>
              </a:r>
              <a:r>
                <a:rPr lang="en-US" dirty="0" smtClean="0">
                  <a:sym typeface="Wingdings" panose="05000000000000000000" pitchFamily="2" charset="2"/>
                </a:rPr>
                <a:t> </a:t>
              </a:r>
              <a:r>
                <a:rPr lang="en-US" dirty="0" smtClean="0"/>
                <a:t>y :=y+1</a:t>
              </a:r>
              <a:endParaRPr lang="en-US" dirty="0"/>
            </a:p>
          </p:txBody>
        </p:sp>
        <p:sp>
          <p:nvSpPr>
            <p:cNvPr id="19" name="TextBox 18"/>
            <p:cNvSpPr txBox="1"/>
            <p:nvPr/>
          </p:nvSpPr>
          <p:spPr>
            <a:xfrm>
              <a:off x="991737" y="926068"/>
              <a:ext cx="1182824" cy="369332"/>
            </a:xfrm>
            <a:prstGeom prst="rect">
              <a:avLst/>
            </a:prstGeom>
            <a:noFill/>
          </p:spPr>
          <p:txBody>
            <a:bodyPr wrap="none" rtlCol="0">
              <a:spAutoFit/>
            </a:bodyPr>
            <a:lstStyle/>
            <a:p>
              <a:r>
                <a:rPr lang="en-US" dirty="0" smtClean="0"/>
                <a:t>Process P3</a:t>
              </a:r>
              <a:endParaRPr lang="en-US" dirty="0"/>
            </a:p>
          </p:txBody>
        </p:sp>
      </p:grpSp>
      <p:sp>
        <p:nvSpPr>
          <p:cNvPr id="20" name="TextBox 19"/>
          <p:cNvSpPr txBox="1"/>
          <p:nvPr/>
        </p:nvSpPr>
        <p:spPr>
          <a:xfrm>
            <a:off x="990600" y="924045"/>
            <a:ext cx="1182824" cy="369332"/>
          </a:xfrm>
          <a:prstGeom prst="rect">
            <a:avLst/>
          </a:prstGeom>
          <a:noFill/>
        </p:spPr>
        <p:txBody>
          <a:bodyPr wrap="none" rtlCol="0">
            <a:spAutoFit/>
          </a:bodyPr>
          <a:lstStyle/>
          <a:p>
            <a:r>
              <a:rPr lang="en-US" dirty="0" smtClean="0"/>
              <a:t>Process P1</a:t>
            </a:r>
            <a:endParaRPr lang="en-US" dirty="0"/>
          </a:p>
        </p:txBody>
      </p:sp>
      <p:grpSp>
        <p:nvGrpSpPr>
          <p:cNvPr id="21" name="Group 7"/>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4759" name="Acrobat Document" r:id="rId4" imgW="6400800" imgH="8229600" progId="AcroExch.Document.7">
                    <p:embed/>
                  </p:oleObj>
                </mc:Choice>
                <mc:Fallback>
                  <p:oleObj name="Acrobat Document" r:id="rId4" imgW="6400800" imgH="8229600"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23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Shared Memory Programs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2313582"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nat</a:t>
            </a:r>
            <a:r>
              <a:rPr lang="en-US" sz="2000" dirty="0" smtClean="0"/>
              <a:t> x := 0</a:t>
            </a:r>
            <a:endParaRPr lang="en-US" sz="2000" dirty="0"/>
          </a:p>
        </p:txBody>
      </p:sp>
      <p:grpSp>
        <p:nvGrpSpPr>
          <p:cNvPr id="4" name="Group 9"/>
          <p:cNvGrpSpPr/>
          <p:nvPr/>
        </p:nvGrpSpPr>
        <p:grpSpPr>
          <a:xfrm>
            <a:off x="543923" y="1634772"/>
            <a:ext cx="1856134" cy="3046526"/>
            <a:chOff x="1421890" y="1617596"/>
            <a:chExt cx="1856134" cy="3046526"/>
          </a:xfrm>
        </p:grpSpPr>
        <p:cxnSp>
          <p:nvCxnSpPr>
            <p:cNvPr id="40" name="Straight Arrow Connector 39"/>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Oval 2"/>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1980168" y="1617596"/>
              <a:ext cx="1297856" cy="400110"/>
            </a:xfrm>
            <a:prstGeom prst="rect">
              <a:avLst/>
            </a:prstGeom>
            <a:noFill/>
          </p:spPr>
          <p:txBody>
            <a:bodyPr wrap="none" rtlCol="0">
              <a:spAutoFit/>
            </a:bodyPr>
            <a:lstStyle/>
            <a:p>
              <a:r>
                <a:rPr lang="en-US" sz="2000" dirty="0" smtClean="0"/>
                <a:t>Process P1</a:t>
              </a:r>
              <a:endParaRPr lang="en-US" sz="2000" dirty="0"/>
            </a:p>
          </p:txBody>
        </p:sp>
        <p:sp>
          <p:nvSpPr>
            <p:cNvPr id="46" name="TextBox 4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y1:=0</a:t>
              </a:r>
              <a:endParaRPr lang="en-US" sz="2000" dirty="0"/>
            </a:p>
          </p:txBody>
        </p:sp>
        <p:cxnSp>
          <p:nvCxnSpPr>
            <p:cNvPr id="47" name="Straight Arrow Connector 4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1855535" y="2880061"/>
              <a:ext cx="853119" cy="400110"/>
            </a:xfrm>
            <a:prstGeom prst="rect">
              <a:avLst/>
            </a:prstGeom>
            <a:noFill/>
          </p:spPr>
          <p:txBody>
            <a:bodyPr wrap="none" rtlCol="0">
              <a:spAutoFit/>
            </a:bodyPr>
            <a:lstStyle/>
            <a:p>
              <a:r>
                <a:rPr lang="en-US" sz="2000" dirty="0" smtClean="0"/>
                <a:t>y1 := x</a:t>
              </a:r>
              <a:endParaRPr lang="en-US" sz="2000" dirty="0"/>
            </a:p>
          </p:txBody>
        </p:sp>
        <p:cxnSp>
          <p:nvCxnSpPr>
            <p:cNvPr id="55" name="Straight Arrow Connector 54"/>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1421890" y="3810383"/>
              <a:ext cx="1168910" cy="400110"/>
            </a:xfrm>
            <a:prstGeom prst="rect">
              <a:avLst/>
            </a:prstGeom>
            <a:noFill/>
          </p:spPr>
          <p:txBody>
            <a:bodyPr wrap="none" rtlCol="0">
              <a:spAutoFit/>
            </a:bodyPr>
            <a:lstStyle/>
            <a:p>
              <a:r>
                <a:rPr lang="en-US" sz="2000" dirty="0" smtClean="0"/>
                <a:t>x := y1 +1</a:t>
              </a:r>
              <a:endParaRPr lang="en-US" sz="2000" dirty="0"/>
            </a:p>
          </p:txBody>
        </p:sp>
      </p:grpSp>
      <p:grpSp>
        <p:nvGrpSpPr>
          <p:cNvPr id="5" name="Group 71"/>
          <p:cNvGrpSpPr/>
          <p:nvPr/>
        </p:nvGrpSpPr>
        <p:grpSpPr>
          <a:xfrm>
            <a:off x="2667000" y="1634772"/>
            <a:ext cx="1856134" cy="3046526"/>
            <a:chOff x="1421890" y="1617596"/>
            <a:chExt cx="1856134" cy="3046526"/>
          </a:xfrm>
        </p:grpSpPr>
        <p:cxnSp>
          <p:nvCxnSpPr>
            <p:cNvPr id="73" name="Straight Arrow Connector 72"/>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1980168" y="1617596"/>
              <a:ext cx="1297856" cy="400110"/>
            </a:xfrm>
            <a:prstGeom prst="rect">
              <a:avLst/>
            </a:prstGeom>
            <a:noFill/>
          </p:spPr>
          <p:txBody>
            <a:bodyPr wrap="none" rtlCol="0">
              <a:spAutoFit/>
            </a:bodyPr>
            <a:lstStyle/>
            <a:p>
              <a:r>
                <a:rPr lang="en-US" sz="2000" dirty="0" smtClean="0"/>
                <a:t>Process P2</a:t>
              </a:r>
              <a:endParaRPr lang="en-US" sz="2000" dirty="0"/>
            </a:p>
          </p:txBody>
        </p:sp>
        <p:sp>
          <p:nvSpPr>
            <p:cNvPr id="76" name="TextBox 7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y2:=0</a:t>
              </a:r>
              <a:endParaRPr lang="en-US" sz="2000" dirty="0"/>
            </a:p>
          </p:txBody>
        </p:sp>
        <p:cxnSp>
          <p:nvCxnSpPr>
            <p:cNvPr id="77" name="Straight Arrow Connector 7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1855535" y="2880061"/>
              <a:ext cx="853119" cy="400110"/>
            </a:xfrm>
            <a:prstGeom prst="rect">
              <a:avLst/>
            </a:prstGeom>
            <a:noFill/>
          </p:spPr>
          <p:txBody>
            <a:bodyPr wrap="none" rtlCol="0">
              <a:spAutoFit/>
            </a:bodyPr>
            <a:lstStyle/>
            <a:p>
              <a:r>
                <a:rPr lang="en-US" sz="2000" dirty="0" smtClean="0"/>
                <a:t>y2 := x</a:t>
              </a:r>
              <a:endParaRPr lang="en-US" sz="2000" dirty="0"/>
            </a:p>
          </p:txBody>
        </p:sp>
        <p:cxnSp>
          <p:nvCxnSpPr>
            <p:cNvPr id="80" name="Straight Arrow Connector 79"/>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1421890" y="3810383"/>
              <a:ext cx="1168910" cy="400110"/>
            </a:xfrm>
            <a:prstGeom prst="rect">
              <a:avLst/>
            </a:prstGeom>
            <a:noFill/>
          </p:spPr>
          <p:txBody>
            <a:bodyPr wrap="none" rtlCol="0">
              <a:spAutoFit/>
            </a:bodyPr>
            <a:lstStyle/>
            <a:p>
              <a:r>
                <a:rPr lang="en-US" sz="2000" dirty="0" smtClean="0"/>
                <a:t>x := y2 +1</a:t>
              </a:r>
              <a:endParaRPr lang="en-US" sz="2000" dirty="0"/>
            </a:p>
          </p:txBody>
        </p:sp>
      </p:grpSp>
      <p:sp>
        <p:nvSpPr>
          <p:cNvPr id="83" name="Content Placeholder 3"/>
          <p:cNvSpPr txBox="1"/>
          <p:nvPr/>
        </p:nvSpPr>
        <p:spPr>
          <a:xfrm>
            <a:off x="4724400" y="1102037"/>
            <a:ext cx="4401403" cy="49177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Declaration of shared variables</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Code for each process</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Key restriction: Each statement of a process either</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changes local variables,</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reads a single shared </a:t>
            </a:r>
            <a:r>
              <a:rPr lang="en-US" sz="2000" dirty="0" err="1" smtClean="0">
                <a:latin typeface="Comic Sans MS" panose="030F0702030302020204" pitchFamily="66" charset="0"/>
              </a:rPr>
              <a:t>var</a:t>
            </a:r>
            <a:r>
              <a:rPr lang="en-US" sz="2000" dirty="0" smtClean="0">
                <a:latin typeface="Comic Sans MS" panose="030F0702030302020204" pitchFamily="66" charset="0"/>
              </a:rPr>
              <a:t>, or</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writes a single shared </a:t>
            </a:r>
            <a:r>
              <a:rPr lang="en-US" sz="2000" dirty="0" err="1" smtClean="0">
                <a:latin typeface="Comic Sans MS" panose="030F0702030302020204" pitchFamily="66" charset="0"/>
              </a:rPr>
              <a:t>var</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Execution model: execute one step of one of the processes</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Can be formalized as asynchronous processes  </a:t>
            </a:r>
          </a:p>
        </p:txBody>
      </p:sp>
      <p:grpSp>
        <p:nvGrpSpPr>
          <p:cNvPr id="6" name="Group 7"/>
          <p:cNvGrpSpPr/>
          <p:nvPr/>
        </p:nvGrpSpPr>
        <p:grpSpPr>
          <a:xfrm>
            <a:off x="0" y="6142038"/>
            <a:ext cx="9144000" cy="715962"/>
            <a:chOff x="0" y="6142038"/>
            <a:chExt cx="9144000" cy="715962"/>
          </a:xfrm>
        </p:grpSpPr>
        <p:pic>
          <p:nvPicPr>
            <p:cNvPr id="3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3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6807" name="Acrobat Document" r:id="rId4" imgW="6400800" imgH="8229600" progId="AcroExch.Document.7">
                    <p:embed/>
                  </p:oleObj>
                </mc:Choice>
                <mc:Fallback>
                  <p:oleObj name="Acrobat Document" r:id="rId4" imgW="6400800" imgH="8229600"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7" name="Slide Number Placeholder 6"/>
          <p:cNvSpPr>
            <a:spLocks noGrp="1"/>
          </p:cNvSpPr>
          <p:nvPr>
            <p:ph type="sldNum" sz="quarter" idx="12"/>
          </p:nvPr>
        </p:nvSpPr>
        <p:spPr/>
        <p:txBody>
          <a:bodyPr/>
          <a:lstStyle/>
          <a:p>
            <a:fld id="{CBD3AB53-4A3B-4B78-AFD2-1A2EB0A42A54}" type="slidenum">
              <a:rPr lang="en-US" smtClean="0"/>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Shared Memory Processes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39806" y="3505200"/>
            <a:ext cx="8991600" cy="26368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Processes P1 and P2 communicate by reading/writing shared variables</a:t>
            </a:r>
            <a:endParaRPr lang="en-US" sz="2000" dirty="0">
              <a:latin typeface="Comic Sans MS" panose="030F0702030302020204" pitchFamily="66" charset="0"/>
            </a:endParaRP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Each shared variable can be modeled as an asynchronous process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State of each such process is the value of corresponding variable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In implementation, shared memory can be a separate subsystem</a:t>
            </a:r>
          </a:p>
          <a:p>
            <a:pPr marL="342900" indent="-342900">
              <a:spcBef>
                <a:spcPct val="20000"/>
              </a:spcBef>
              <a:buFont typeface="Wingdings" panose="05000000000000000000" pitchFamily="2" charset="2"/>
              <a:buChar char="q"/>
              <a:defRPr/>
            </a:pPr>
            <a:r>
              <a:rPr lang="en-US" sz="2000" dirty="0" smtClean="0">
                <a:latin typeface="Comic Sans MS" panose="030F0702030302020204" pitchFamily="66" charset="0"/>
              </a:rPr>
              <a:t>Read and write channel between each process and each shared variable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To write x, P1 synchronizes with x on “x.write1” channel</a:t>
            </a:r>
            <a:endParaRPr lang="en-US" sz="2000" dirty="0">
              <a:latin typeface="Comic Sans MS" panose="030F0702030302020204" pitchFamily="66" charset="0"/>
            </a:endParaRP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To read y, P2 synchronizes with y on “y.read2” channel</a:t>
            </a:r>
          </a:p>
        </p:txBody>
      </p:sp>
      <p:grpSp>
        <p:nvGrpSpPr>
          <p:cNvPr id="11" name="Group 10"/>
          <p:cNvGrpSpPr/>
          <p:nvPr/>
        </p:nvGrpSpPr>
        <p:grpSpPr>
          <a:xfrm>
            <a:off x="2313962" y="997584"/>
            <a:ext cx="1468076" cy="412668"/>
            <a:chOff x="1579924" y="1240353"/>
            <a:chExt cx="1468076" cy="412668"/>
          </a:xfrm>
        </p:grpSpPr>
        <p:cxnSp>
          <p:nvCxnSpPr>
            <p:cNvPr id="40" name="Straight Arrow Connector 39"/>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579924" y="1240353"/>
              <a:ext cx="1024576" cy="400110"/>
            </a:xfrm>
            <a:prstGeom prst="rect">
              <a:avLst/>
            </a:prstGeom>
            <a:noFill/>
          </p:spPr>
          <p:txBody>
            <a:bodyPr wrap="none" rtlCol="0">
              <a:spAutoFit/>
            </a:bodyPr>
            <a:lstStyle/>
            <a:p>
              <a:r>
                <a:rPr lang="en-US" sz="2000" dirty="0" smtClean="0"/>
                <a:t>x.write1</a:t>
              </a:r>
              <a:endParaRPr lang="en-US" sz="2000" dirty="0"/>
            </a:p>
          </p:txBody>
        </p:sp>
      </p:grpSp>
      <p:grpSp>
        <p:nvGrpSpPr>
          <p:cNvPr id="9" name="Group 8"/>
          <p:cNvGrpSpPr/>
          <p:nvPr/>
        </p:nvGrpSpPr>
        <p:grpSpPr>
          <a:xfrm>
            <a:off x="1357872" y="1164654"/>
            <a:ext cx="970325" cy="2001940"/>
            <a:chOff x="609599" y="1065510"/>
            <a:chExt cx="970325" cy="2001940"/>
          </a:xfrm>
        </p:grpSpPr>
        <p:sp>
          <p:nvSpPr>
            <p:cNvPr id="39" name="Rectangle 38"/>
            <p:cNvSpPr/>
            <p:nvPr/>
          </p:nvSpPr>
          <p:spPr>
            <a:xfrm>
              <a:off x="609599" y="1065510"/>
              <a:ext cx="970325" cy="20019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4" name="TextBox 53"/>
            <p:cNvSpPr txBox="1"/>
            <p:nvPr/>
          </p:nvSpPr>
          <p:spPr>
            <a:xfrm>
              <a:off x="823372" y="1776790"/>
              <a:ext cx="542778" cy="579380"/>
            </a:xfrm>
            <a:prstGeom prst="rect">
              <a:avLst/>
            </a:prstGeom>
            <a:noFill/>
          </p:spPr>
          <p:txBody>
            <a:bodyPr wrap="none" rtlCol="0">
              <a:spAutoFit/>
            </a:bodyPr>
            <a:lstStyle/>
            <a:p>
              <a:r>
                <a:rPr lang="en-US" sz="2000" dirty="0"/>
                <a:t>P</a:t>
              </a:r>
              <a:r>
                <a:rPr lang="en-US" sz="2000" dirty="0" smtClean="0"/>
                <a:t>1</a:t>
              </a:r>
              <a:endParaRPr lang="en-US" sz="2000" dirty="0"/>
            </a:p>
          </p:txBody>
        </p:sp>
      </p:grpSp>
      <p:grpSp>
        <p:nvGrpSpPr>
          <p:cNvPr id="5" name="Group 4"/>
          <p:cNvGrpSpPr/>
          <p:nvPr/>
        </p:nvGrpSpPr>
        <p:grpSpPr>
          <a:xfrm>
            <a:off x="3796273" y="1164654"/>
            <a:ext cx="800100" cy="891307"/>
            <a:chOff x="3048000" y="1065510"/>
            <a:chExt cx="800100" cy="891307"/>
          </a:xfrm>
        </p:grpSpPr>
        <p:sp>
          <p:nvSpPr>
            <p:cNvPr id="29" name="Rectangle 28"/>
            <p:cNvSpPr/>
            <p:nvPr/>
          </p:nvSpPr>
          <p:spPr>
            <a:xfrm>
              <a:off x="3048000" y="1065510"/>
              <a:ext cx="800100" cy="8913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0" name="TextBox 29"/>
            <p:cNvSpPr txBox="1"/>
            <p:nvPr/>
          </p:nvSpPr>
          <p:spPr>
            <a:xfrm>
              <a:off x="3269486" y="1311108"/>
              <a:ext cx="357129" cy="400110"/>
            </a:xfrm>
            <a:prstGeom prst="rect">
              <a:avLst/>
            </a:prstGeom>
            <a:noFill/>
          </p:spPr>
          <p:txBody>
            <a:bodyPr wrap="square" rtlCol="0">
              <a:spAutoFit/>
            </a:bodyPr>
            <a:lstStyle/>
            <a:p>
              <a:r>
                <a:rPr lang="en-US" sz="2000" dirty="0"/>
                <a:t>x</a:t>
              </a:r>
            </a:p>
          </p:txBody>
        </p:sp>
      </p:grpSp>
      <p:grpSp>
        <p:nvGrpSpPr>
          <p:cNvPr id="31" name="Group 30"/>
          <p:cNvGrpSpPr/>
          <p:nvPr/>
        </p:nvGrpSpPr>
        <p:grpSpPr>
          <a:xfrm>
            <a:off x="3796273" y="2287589"/>
            <a:ext cx="800100" cy="891307"/>
            <a:chOff x="3048000" y="1065510"/>
            <a:chExt cx="800100" cy="891307"/>
          </a:xfrm>
        </p:grpSpPr>
        <p:sp>
          <p:nvSpPr>
            <p:cNvPr id="32" name="Rectangle 31"/>
            <p:cNvSpPr/>
            <p:nvPr/>
          </p:nvSpPr>
          <p:spPr>
            <a:xfrm>
              <a:off x="3048000" y="1065510"/>
              <a:ext cx="800100" cy="8913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3" name="TextBox 32"/>
            <p:cNvSpPr txBox="1"/>
            <p:nvPr/>
          </p:nvSpPr>
          <p:spPr>
            <a:xfrm>
              <a:off x="3269486" y="1311108"/>
              <a:ext cx="357129" cy="400110"/>
            </a:xfrm>
            <a:prstGeom prst="rect">
              <a:avLst/>
            </a:prstGeom>
            <a:noFill/>
          </p:spPr>
          <p:txBody>
            <a:bodyPr wrap="square" rtlCol="0">
              <a:spAutoFit/>
            </a:bodyPr>
            <a:lstStyle/>
            <a:p>
              <a:r>
                <a:rPr lang="en-US" sz="2000" dirty="0" smtClean="0"/>
                <a:t>y</a:t>
              </a:r>
              <a:endParaRPr lang="en-US" sz="2000" dirty="0"/>
            </a:p>
          </p:txBody>
        </p:sp>
      </p:grpSp>
      <p:grpSp>
        <p:nvGrpSpPr>
          <p:cNvPr id="34" name="Group 33"/>
          <p:cNvGrpSpPr/>
          <p:nvPr/>
        </p:nvGrpSpPr>
        <p:grpSpPr>
          <a:xfrm>
            <a:off x="6082273" y="1202185"/>
            <a:ext cx="970325" cy="2001940"/>
            <a:chOff x="609599" y="1065510"/>
            <a:chExt cx="970325" cy="2001940"/>
          </a:xfrm>
        </p:grpSpPr>
        <p:sp>
          <p:nvSpPr>
            <p:cNvPr id="35" name="Rectangle 34"/>
            <p:cNvSpPr/>
            <p:nvPr/>
          </p:nvSpPr>
          <p:spPr>
            <a:xfrm>
              <a:off x="609599" y="1065510"/>
              <a:ext cx="970325" cy="20019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p:cNvSpPr txBox="1"/>
            <p:nvPr/>
          </p:nvSpPr>
          <p:spPr>
            <a:xfrm>
              <a:off x="823372" y="1776790"/>
              <a:ext cx="447558" cy="400110"/>
            </a:xfrm>
            <a:prstGeom prst="rect">
              <a:avLst/>
            </a:prstGeom>
            <a:noFill/>
          </p:spPr>
          <p:txBody>
            <a:bodyPr wrap="none" rtlCol="0">
              <a:spAutoFit/>
            </a:bodyPr>
            <a:lstStyle/>
            <a:p>
              <a:r>
                <a:rPr lang="en-US" sz="2000" dirty="0" smtClean="0"/>
                <a:t>P</a:t>
              </a:r>
              <a:r>
                <a:rPr lang="en-US" sz="2000" dirty="0"/>
                <a:t>2</a:t>
              </a:r>
            </a:p>
          </p:txBody>
        </p:sp>
      </p:grpSp>
      <p:grpSp>
        <p:nvGrpSpPr>
          <p:cNvPr id="41" name="Group 40"/>
          <p:cNvGrpSpPr/>
          <p:nvPr/>
        </p:nvGrpSpPr>
        <p:grpSpPr>
          <a:xfrm>
            <a:off x="2328197" y="2126488"/>
            <a:ext cx="1468076" cy="412668"/>
            <a:chOff x="1579924" y="1240353"/>
            <a:chExt cx="1468076" cy="412668"/>
          </a:xfrm>
        </p:grpSpPr>
        <p:cxnSp>
          <p:nvCxnSpPr>
            <p:cNvPr id="43" name="Straight Arrow Connector 42"/>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1579924" y="1240353"/>
              <a:ext cx="1012457" cy="400110"/>
            </a:xfrm>
            <a:prstGeom prst="rect">
              <a:avLst/>
            </a:prstGeom>
            <a:noFill/>
          </p:spPr>
          <p:txBody>
            <a:bodyPr wrap="none" rtlCol="0">
              <a:spAutoFit/>
            </a:bodyPr>
            <a:lstStyle/>
            <a:p>
              <a:r>
                <a:rPr lang="en-US" sz="2000" dirty="0" smtClean="0"/>
                <a:t>y.write1</a:t>
              </a:r>
              <a:endParaRPr lang="en-US" sz="2000" dirty="0"/>
            </a:p>
          </p:txBody>
        </p:sp>
      </p:grpSp>
      <p:grpSp>
        <p:nvGrpSpPr>
          <p:cNvPr id="50" name="Group 49"/>
          <p:cNvGrpSpPr/>
          <p:nvPr/>
        </p:nvGrpSpPr>
        <p:grpSpPr>
          <a:xfrm>
            <a:off x="4630865" y="2576266"/>
            <a:ext cx="1468076" cy="412668"/>
            <a:chOff x="1579924" y="1240353"/>
            <a:chExt cx="1468076" cy="412668"/>
          </a:xfrm>
        </p:grpSpPr>
        <p:cxnSp>
          <p:nvCxnSpPr>
            <p:cNvPr id="51" name="Straight Arrow Connector 50"/>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579924" y="1240353"/>
              <a:ext cx="949812" cy="400110"/>
            </a:xfrm>
            <a:prstGeom prst="rect">
              <a:avLst/>
            </a:prstGeom>
            <a:noFill/>
          </p:spPr>
          <p:txBody>
            <a:bodyPr wrap="none" rtlCol="0">
              <a:spAutoFit/>
            </a:bodyPr>
            <a:lstStyle/>
            <a:p>
              <a:r>
                <a:rPr lang="en-US" sz="2000" dirty="0" smtClean="0"/>
                <a:t>y.read2</a:t>
              </a:r>
              <a:endParaRPr lang="en-US" sz="2000" dirty="0"/>
            </a:p>
          </p:txBody>
        </p:sp>
      </p:grpSp>
      <p:grpSp>
        <p:nvGrpSpPr>
          <p:cNvPr id="12" name="Group 11"/>
          <p:cNvGrpSpPr/>
          <p:nvPr/>
        </p:nvGrpSpPr>
        <p:grpSpPr>
          <a:xfrm>
            <a:off x="4596373" y="2098448"/>
            <a:ext cx="1468076" cy="412668"/>
            <a:chOff x="3916645" y="1964391"/>
            <a:chExt cx="1468076" cy="412668"/>
          </a:xfrm>
        </p:grpSpPr>
        <p:cxnSp>
          <p:nvCxnSpPr>
            <p:cNvPr id="56" name="Straight Arrow Connector 55"/>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3916645" y="1964391"/>
              <a:ext cx="1012457" cy="400110"/>
            </a:xfrm>
            <a:prstGeom prst="rect">
              <a:avLst/>
            </a:prstGeom>
            <a:noFill/>
          </p:spPr>
          <p:txBody>
            <a:bodyPr wrap="none" rtlCol="0">
              <a:spAutoFit/>
            </a:bodyPr>
            <a:lstStyle/>
            <a:p>
              <a:r>
                <a:rPr lang="en-US" sz="2000" dirty="0" smtClean="0"/>
                <a:t>y.write2</a:t>
              </a:r>
              <a:endParaRPr lang="en-US" sz="2000" dirty="0"/>
            </a:p>
          </p:txBody>
        </p:sp>
      </p:grpSp>
      <p:grpSp>
        <p:nvGrpSpPr>
          <p:cNvPr id="58" name="Group 57"/>
          <p:cNvGrpSpPr/>
          <p:nvPr/>
        </p:nvGrpSpPr>
        <p:grpSpPr>
          <a:xfrm>
            <a:off x="4596373" y="1509396"/>
            <a:ext cx="1468076" cy="412668"/>
            <a:chOff x="1579924" y="1240353"/>
            <a:chExt cx="1468076" cy="412668"/>
          </a:xfrm>
        </p:grpSpPr>
        <p:cxnSp>
          <p:nvCxnSpPr>
            <p:cNvPr id="59" name="Straight Arrow Connector 58"/>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1579924" y="1240353"/>
              <a:ext cx="961930" cy="400110"/>
            </a:xfrm>
            <a:prstGeom prst="rect">
              <a:avLst/>
            </a:prstGeom>
            <a:noFill/>
          </p:spPr>
          <p:txBody>
            <a:bodyPr wrap="none" rtlCol="0">
              <a:spAutoFit/>
            </a:bodyPr>
            <a:lstStyle/>
            <a:p>
              <a:r>
                <a:rPr lang="en-US" sz="2000" dirty="0" smtClean="0"/>
                <a:t>x.read2</a:t>
              </a:r>
              <a:endParaRPr lang="en-US" sz="2000" dirty="0"/>
            </a:p>
          </p:txBody>
        </p:sp>
      </p:grpSp>
      <p:grpSp>
        <p:nvGrpSpPr>
          <p:cNvPr id="61" name="Group 60"/>
          <p:cNvGrpSpPr/>
          <p:nvPr/>
        </p:nvGrpSpPr>
        <p:grpSpPr>
          <a:xfrm>
            <a:off x="4630865" y="985026"/>
            <a:ext cx="1468076" cy="412668"/>
            <a:chOff x="3916645" y="1964391"/>
            <a:chExt cx="1468076" cy="412668"/>
          </a:xfrm>
        </p:grpSpPr>
        <p:cxnSp>
          <p:nvCxnSpPr>
            <p:cNvPr id="62" name="Straight Arrow Connector 61"/>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3916645" y="1964391"/>
              <a:ext cx="1024576" cy="400110"/>
            </a:xfrm>
            <a:prstGeom prst="rect">
              <a:avLst/>
            </a:prstGeom>
            <a:noFill/>
          </p:spPr>
          <p:txBody>
            <a:bodyPr wrap="none" rtlCol="0">
              <a:spAutoFit/>
            </a:bodyPr>
            <a:lstStyle/>
            <a:p>
              <a:r>
                <a:rPr lang="en-US" sz="2000" dirty="0" smtClean="0"/>
                <a:t>x.write2</a:t>
              </a:r>
              <a:endParaRPr lang="en-US" sz="2000" dirty="0"/>
            </a:p>
          </p:txBody>
        </p:sp>
      </p:grpSp>
      <p:grpSp>
        <p:nvGrpSpPr>
          <p:cNvPr id="64" name="Group 63"/>
          <p:cNvGrpSpPr/>
          <p:nvPr/>
        </p:nvGrpSpPr>
        <p:grpSpPr>
          <a:xfrm>
            <a:off x="2319128" y="2628603"/>
            <a:ext cx="1468076" cy="412668"/>
            <a:chOff x="3916645" y="1964391"/>
            <a:chExt cx="1468076" cy="412668"/>
          </a:xfrm>
        </p:grpSpPr>
        <p:cxnSp>
          <p:nvCxnSpPr>
            <p:cNvPr id="65" name="Straight Arrow Connector 64"/>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916645" y="1964391"/>
              <a:ext cx="949812" cy="400110"/>
            </a:xfrm>
            <a:prstGeom prst="rect">
              <a:avLst/>
            </a:prstGeom>
            <a:noFill/>
          </p:spPr>
          <p:txBody>
            <a:bodyPr wrap="none" rtlCol="0">
              <a:spAutoFit/>
            </a:bodyPr>
            <a:lstStyle/>
            <a:p>
              <a:r>
                <a:rPr lang="en-US" sz="2000" dirty="0" smtClean="0"/>
                <a:t>y.read1</a:t>
              </a:r>
              <a:endParaRPr lang="en-US" sz="2000" dirty="0"/>
            </a:p>
          </p:txBody>
        </p:sp>
      </p:grpSp>
      <p:grpSp>
        <p:nvGrpSpPr>
          <p:cNvPr id="67" name="Group 66"/>
          <p:cNvGrpSpPr/>
          <p:nvPr/>
        </p:nvGrpSpPr>
        <p:grpSpPr>
          <a:xfrm>
            <a:off x="2319128" y="1509396"/>
            <a:ext cx="1468076" cy="412668"/>
            <a:chOff x="3916645" y="1964391"/>
            <a:chExt cx="1468076" cy="412668"/>
          </a:xfrm>
        </p:grpSpPr>
        <p:cxnSp>
          <p:nvCxnSpPr>
            <p:cNvPr id="68" name="Straight Arrow Connector 67"/>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3916645" y="1964391"/>
              <a:ext cx="961930" cy="400110"/>
            </a:xfrm>
            <a:prstGeom prst="rect">
              <a:avLst/>
            </a:prstGeom>
            <a:noFill/>
          </p:spPr>
          <p:txBody>
            <a:bodyPr wrap="none" rtlCol="0">
              <a:spAutoFit/>
            </a:bodyPr>
            <a:lstStyle/>
            <a:p>
              <a:r>
                <a:rPr lang="en-US" sz="2000" dirty="0" smtClean="0"/>
                <a:t>x.read1</a:t>
              </a:r>
              <a:endParaRPr lang="en-US" sz="2000" dirty="0"/>
            </a:p>
          </p:txBody>
        </p:sp>
      </p:grpSp>
      <p:grpSp>
        <p:nvGrpSpPr>
          <p:cNvPr id="45" name="Group 7"/>
          <p:cNvGrpSpPr/>
          <p:nvPr/>
        </p:nvGrpSpPr>
        <p:grpSpPr>
          <a:xfrm>
            <a:off x="0" y="6142038"/>
            <a:ext cx="9144000" cy="715962"/>
            <a:chOff x="0" y="6142038"/>
            <a:chExt cx="9144000" cy="715962"/>
          </a:xfrm>
        </p:grpSpPr>
        <p:pic>
          <p:nvPicPr>
            <p:cNvPr id="4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7"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4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3254"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1"/>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4"/>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67"/>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0"/>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58"/>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Atomic Registers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39806" y="3505200"/>
            <a:ext cx="8991600" cy="26368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By definition of our asynchronous model, each step of above is either internal to P1 or P2, or involves exactly one synchronization: either read or write of one shared variable by one of the processes</a:t>
            </a: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Atomic register: </a:t>
            </a:r>
            <a:r>
              <a:rPr lang="en-US" sz="2000" dirty="0">
                <a:latin typeface="Comic Sans MS" panose="030F0702030302020204" pitchFamily="66" charset="0"/>
              </a:rPr>
              <a:t>B</a:t>
            </a:r>
            <a:r>
              <a:rPr lang="en-US" sz="2000" dirty="0" smtClean="0">
                <a:latin typeface="Comic Sans MS" panose="030F0702030302020204" pitchFamily="66" charset="0"/>
              </a:rPr>
              <a:t>asic primitives are read and write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To “increment” such a register, a process first needs to read and then write back incremented value</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But these two are separate steps, and register value can be changed in between by another process</a:t>
            </a:r>
          </a:p>
        </p:txBody>
      </p:sp>
      <p:grpSp>
        <p:nvGrpSpPr>
          <p:cNvPr id="11" name="Group 10"/>
          <p:cNvGrpSpPr/>
          <p:nvPr/>
        </p:nvGrpSpPr>
        <p:grpSpPr>
          <a:xfrm>
            <a:off x="2313962" y="997584"/>
            <a:ext cx="1468076" cy="412668"/>
            <a:chOff x="1579924" y="1240353"/>
            <a:chExt cx="1468076" cy="412668"/>
          </a:xfrm>
        </p:grpSpPr>
        <p:cxnSp>
          <p:nvCxnSpPr>
            <p:cNvPr id="40" name="Straight Arrow Connector 39"/>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3" name="TextBox 52"/>
            <p:cNvSpPr txBox="1"/>
            <p:nvPr/>
          </p:nvSpPr>
          <p:spPr>
            <a:xfrm>
              <a:off x="1579924" y="1240353"/>
              <a:ext cx="1024576" cy="400110"/>
            </a:xfrm>
            <a:prstGeom prst="rect">
              <a:avLst/>
            </a:prstGeom>
            <a:noFill/>
          </p:spPr>
          <p:txBody>
            <a:bodyPr wrap="none" rtlCol="0">
              <a:spAutoFit/>
            </a:bodyPr>
            <a:lstStyle/>
            <a:p>
              <a:r>
                <a:rPr lang="en-US" sz="2000" dirty="0" smtClean="0"/>
                <a:t>x.write1</a:t>
              </a:r>
              <a:endParaRPr lang="en-US" sz="2000" dirty="0"/>
            </a:p>
          </p:txBody>
        </p:sp>
      </p:grpSp>
      <p:grpSp>
        <p:nvGrpSpPr>
          <p:cNvPr id="9" name="Group 8"/>
          <p:cNvGrpSpPr/>
          <p:nvPr/>
        </p:nvGrpSpPr>
        <p:grpSpPr>
          <a:xfrm>
            <a:off x="1357872" y="1164654"/>
            <a:ext cx="970325" cy="2001940"/>
            <a:chOff x="609599" y="1065510"/>
            <a:chExt cx="970325" cy="2001940"/>
          </a:xfrm>
        </p:grpSpPr>
        <p:sp>
          <p:nvSpPr>
            <p:cNvPr id="39" name="Rectangle 38"/>
            <p:cNvSpPr/>
            <p:nvPr/>
          </p:nvSpPr>
          <p:spPr>
            <a:xfrm>
              <a:off x="609599" y="1065510"/>
              <a:ext cx="970325" cy="20019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54" name="TextBox 53"/>
            <p:cNvSpPr txBox="1"/>
            <p:nvPr/>
          </p:nvSpPr>
          <p:spPr>
            <a:xfrm>
              <a:off x="823372" y="1776790"/>
              <a:ext cx="542778" cy="579380"/>
            </a:xfrm>
            <a:prstGeom prst="rect">
              <a:avLst/>
            </a:prstGeom>
            <a:noFill/>
          </p:spPr>
          <p:txBody>
            <a:bodyPr wrap="none" rtlCol="0">
              <a:spAutoFit/>
            </a:bodyPr>
            <a:lstStyle/>
            <a:p>
              <a:r>
                <a:rPr lang="en-US" sz="2000" dirty="0"/>
                <a:t>P</a:t>
              </a:r>
              <a:r>
                <a:rPr lang="en-US" sz="2000" dirty="0" smtClean="0"/>
                <a:t>1</a:t>
              </a:r>
              <a:endParaRPr lang="en-US" sz="2000" dirty="0"/>
            </a:p>
          </p:txBody>
        </p:sp>
      </p:grpSp>
      <p:grpSp>
        <p:nvGrpSpPr>
          <p:cNvPr id="5" name="Group 4"/>
          <p:cNvGrpSpPr/>
          <p:nvPr/>
        </p:nvGrpSpPr>
        <p:grpSpPr>
          <a:xfrm>
            <a:off x="3796273" y="1164654"/>
            <a:ext cx="800100" cy="891307"/>
            <a:chOff x="3048000" y="1065510"/>
            <a:chExt cx="800100" cy="891307"/>
          </a:xfrm>
        </p:grpSpPr>
        <p:sp>
          <p:nvSpPr>
            <p:cNvPr id="29" name="Rectangle 28"/>
            <p:cNvSpPr/>
            <p:nvPr/>
          </p:nvSpPr>
          <p:spPr>
            <a:xfrm>
              <a:off x="3048000" y="1065510"/>
              <a:ext cx="800100" cy="8913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0" name="TextBox 29"/>
            <p:cNvSpPr txBox="1"/>
            <p:nvPr/>
          </p:nvSpPr>
          <p:spPr>
            <a:xfrm>
              <a:off x="3269486" y="1311108"/>
              <a:ext cx="357129" cy="400110"/>
            </a:xfrm>
            <a:prstGeom prst="rect">
              <a:avLst/>
            </a:prstGeom>
            <a:noFill/>
          </p:spPr>
          <p:txBody>
            <a:bodyPr wrap="square" rtlCol="0">
              <a:spAutoFit/>
            </a:bodyPr>
            <a:lstStyle/>
            <a:p>
              <a:r>
                <a:rPr lang="en-US" sz="2000" dirty="0"/>
                <a:t>x</a:t>
              </a:r>
            </a:p>
          </p:txBody>
        </p:sp>
      </p:grpSp>
      <p:grpSp>
        <p:nvGrpSpPr>
          <p:cNvPr id="31" name="Group 30"/>
          <p:cNvGrpSpPr/>
          <p:nvPr/>
        </p:nvGrpSpPr>
        <p:grpSpPr>
          <a:xfrm>
            <a:off x="3796273" y="2287589"/>
            <a:ext cx="800100" cy="891307"/>
            <a:chOff x="3048000" y="1065510"/>
            <a:chExt cx="800100" cy="891307"/>
          </a:xfrm>
        </p:grpSpPr>
        <p:sp>
          <p:nvSpPr>
            <p:cNvPr id="32" name="Rectangle 31"/>
            <p:cNvSpPr/>
            <p:nvPr/>
          </p:nvSpPr>
          <p:spPr>
            <a:xfrm>
              <a:off x="3048000" y="1065510"/>
              <a:ext cx="800100" cy="891307"/>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3" name="TextBox 32"/>
            <p:cNvSpPr txBox="1"/>
            <p:nvPr/>
          </p:nvSpPr>
          <p:spPr>
            <a:xfrm>
              <a:off x="3269486" y="1311108"/>
              <a:ext cx="357129" cy="400110"/>
            </a:xfrm>
            <a:prstGeom prst="rect">
              <a:avLst/>
            </a:prstGeom>
            <a:noFill/>
          </p:spPr>
          <p:txBody>
            <a:bodyPr wrap="square" rtlCol="0">
              <a:spAutoFit/>
            </a:bodyPr>
            <a:lstStyle/>
            <a:p>
              <a:r>
                <a:rPr lang="en-US" sz="2000" dirty="0" smtClean="0"/>
                <a:t>y</a:t>
              </a:r>
              <a:endParaRPr lang="en-US" sz="2000" dirty="0"/>
            </a:p>
          </p:txBody>
        </p:sp>
      </p:grpSp>
      <p:grpSp>
        <p:nvGrpSpPr>
          <p:cNvPr id="34" name="Group 33"/>
          <p:cNvGrpSpPr/>
          <p:nvPr/>
        </p:nvGrpSpPr>
        <p:grpSpPr>
          <a:xfrm>
            <a:off x="6082273" y="1202185"/>
            <a:ext cx="970325" cy="2001940"/>
            <a:chOff x="609599" y="1065510"/>
            <a:chExt cx="970325" cy="2001940"/>
          </a:xfrm>
        </p:grpSpPr>
        <p:sp>
          <p:nvSpPr>
            <p:cNvPr id="35" name="Rectangle 34"/>
            <p:cNvSpPr/>
            <p:nvPr/>
          </p:nvSpPr>
          <p:spPr>
            <a:xfrm>
              <a:off x="609599" y="1065510"/>
              <a:ext cx="970325" cy="200194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2000"/>
            </a:p>
          </p:txBody>
        </p:sp>
        <p:sp>
          <p:nvSpPr>
            <p:cNvPr id="36" name="TextBox 35"/>
            <p:cNvSpPr txBox="1"/>
            <p:nvPr/>
          </p:nvSpPr>
          <p:spPr>
            <a:xfrm>
              <a:off x="823372" y="1776790"/>
              <a:ext cx="447558" cy="400110"/>
            </a:xfrm>
            <a:prstGeom prst="rect">
              <a:avLst/>
            </a:prstGeom>
            <a:noFill/>
          </p:spPr>
          <p:txBody>
            <a:bodyPr wrap="none" rtlCol="0">
              <a:spAutoFit/>
            </a:bodyPr>
            <a:lstStyle/>
            <a:p>
              <a:r>
                <a:rPr lang="en-US" sz="2000" dirty="0" smtClean="0"/>
                <a:t>P</a:t>
              </a:r>
              <a:r>
                <a:rPr lang="en-US" sz="2000" dirty="0"/>
                <a:t>2</a:t>
              </a:r>
            </a:p>
          </p:txBody>
        </p:sp>
      </p:grpSp>
      <p:grpSp>
        <p:nvGrpSpPr>
          <p:cNvPr id="41" name="Group 40"/>
          <p:cNvGrpSpPr/>
          <p:nvPr/>
        </p:nvGrpSpPr>
        <p:grpSpPr>
          <a:xfrm>
            <a:off x="2328197" y="2126488"/>
            <a:ext cx="1468076" cy="412668"/>
            <a:chOff x="1579924" y="1240353"/>
            <a:chExt cx="1468076" cy="412668"/>
          </a:xfrm>
        </p:grpSpPr>
        <p:cxnSp>
          <p:nvCxnSpPr>
            <p:cNvPr id="43" name="Straight Arrow Connector 42"/>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4" name="TextBox 43"/>
            <p:cNvSpPr txBox="1"/>
            <p:nvPr/>
          </p:nvSpPr>
          <p:spPr>
            <a:xfrm>
              <a:off x="1579924" y="1240353"/>
              <a:ext cx="1012457" cy="400110"/>
            </a:xfrm>
            <a:prstGeom prst="rect">
              <a:avLst/>
            </a:prstGeom>
            <a:noFill/>
          </p:spPr>
          <p:txBody>
            <a:bodyPr wrap="none" rtlCol="0">
              <a:spAutoFit/>
            </a:bodyPr>
            <a:lstStyle/>
            <a:p>
              <a:r>
                <a:rPr lang="en-US" sz="2000" dirty="0" smtClean="0"/>
                <a:t>y.write1</a:t>
              </a:r>
              <a:endParaRPr lang="en-US" sz="2000" dirty="0"/>
            </a:p>
          </p:txBody>
        </p:sp>
      </p:grpSp>
      <p:grpSp>
        <p:nvGrpSpPr>
          <p:cNvPr id="50" name="Group 49"/>
          <p:cNvGrpSpPr/>
          <p:nvPr/>
        </p:nvGrpSpPr>
        <p:grpSpPr>
          <a:xfrm>
            <a:off x="4630865" y="2576266"/>
            <a:ext cx="1468076" cy="412668"/>
            <a:chOff x="1579924" y="1240353"/>
            <a:chExt cx="1468076" cy="412668"/>
          </a:xfrm>
        </p:grpSpPr>
        <p:cxnSp>
          <p:nvCxnSpPr>
            <p:cNvPr id="51" name="Straight Arrow Connector 50"/>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2" name="TextBox 51"/>
            <p:cNvSpPr txBox="1"/>
            <p:nvPr/>
          </p:nvSpPr>
          <p:spPr>
            <a:xfrm>
              <a:off x="1579924" y="1240353"/>
              <a:ext cx="949812" cy="400110"/>
            </a:xfrm>
            <a:prstGeom prst="rect">
              <a:avLst/>
            </a:prstGeom>
            <a:noFill/>
          </p:spPr>
          <p:txBody>
            <a:bodyPr wrap="none" rtlCol="0">
              <a:spAutoFit/>
            </a:bodyPr>
            <a:lstStyle/>
            <a:p>
              <a:r>
                <a:rPr lang="en-US" sz="2000" dirty="0" smtClean="0"/>
                <a:t>y.read2</a:t>
              </a:r>
              <a:endParaRPr lang="en-US" sz="2000" dirty="0"/>
            </a:p>
          </p:txBody>
        </p:sp>
      </p:grpSp>
      <p:grpSp>
        <p:nvGrpSpPr>
          <p:cNvPr id="12" name="Group 11"/>
          <p:cNvGrpSpPr/>
          <p:nvPr/>
        </p:nvGrpSpPr>
        <p:grpSpPr>
          <a:xfrm>
            <a:off x="4596373" y="2098448"/>
            <a:ext cx="1468076" cy="412668"/>
            <a:chOff x="3916645" y="1964391"/>
            <a:chExt cx="1468076" cy="412668"/>
          </a:xfrm>
        </p:grpSpPr>
        <p:cxnSp>
          <p:nvCxnSpPr>
            <p:cNvPr id="56" name="Straight Arrow Connector 55"/>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57" name="TextBox 56"/>
            <p:cNvSpPr txBox="1"/>
            <p:nvPr/>
          </p:nvSpPr>
          <p:spPr>
            <a:xfrm>
              <a:off x="3916645" y="1964391"/>
              <a:ext cx="1012457" cy="400110"/>
            </a:xfrm>
            <a:prstGeom prst="rect">
              <a:avLst/>
            </a:prstGeom>
            <a:noFill/>
          </p:spPr>
          <p:txBody>
            <a:bodyPr wrap="none" rtlCol="0">
              <a:spAutoFit/>
            </a:bodyPr>
            <a:lstStyle/>
            <a:p>
              <a:r>
                <a:rPr lang="en-US" sz="2000" dirty="0" smtClean="0"/>
                <a:t>y.write2</a:t>
              </a:r>
              <a:endParaRPr lang="en-US" sz="2000" dirty="0"/>
            </a:p>
          </p:txBody>
        </p:sp>
      </p:grpSp>
      <p:grpSp>
        <p:nvGrpSpPr>
          <p:cNvPr id="58" name="Group 57"/>
          <p:cNvGrpSpPr/>
          <p:nvPr/>
        </p:nvGrpSpPr>
        <p:grpSpPr>
          <a:xfrm>
            <a:off x="4596373" y="1509396"/>
            <a:ext cx="1468076" cy="412668"/>
            <a:chOff x="1579924" y="1240353"/>
            <a:chExt cx="1468076" cy="412668"/>
          </a:xfrm>
        </p:grpSpPr>
        <p:cxnSp>
          <p:nvCxnSpPr>
            <p:cNvPr id="59" name="Straight Arrow Connector 58"/>
            <p:cNvCxnSpPr/>
            <p:nvPr/>
          </p:nvCxnSpPr>
          <p:spPr>
            <a:xfrm>
              <a:off x="1579924" y="1653021"/>
              <a:ext cx="146807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0" name="TextBox 59"/>
            <p:cNvSpPr txBox="1"/>
            <p:nvPr/>
          </p:nvSpPr>
          <p:spPr>
            <a:xfrm>
              <a:off x="1579924" y="1240353"/>
              <a:ext cx="961930" cy="400110"/>
            </a:xfrm>
            <a:prstGeom prst="rect">
              <a:avLst/>
            </a:prstGeom>
            <a:noFill/>
          </p:spPr>
          <p:txBody>
            <a:bodyPr wrap="none" rtlCol="0">
              <a:spAutoFit/>
            </a:bodyPr>
            <a:lstStyle/>
            <a:p>
              <a:r>
                <a:rPr lang="en-US" sz="2000" dirty="0" smtClean="0"/>
                <a:t>x.read2</a:t>
              </a:r>
              <a:endParaRPr lang="en-US" sz="2000" dirty="0"/>
            </a:p>
          </p:txBody>
        </p:sp>
      </p:grpSp>
      <p:grpSp>
        <p:nvGrpSpPr>
          <p:cNvPr id="61" name="Group 60"/>
          <p:cNvGrpSpPr/>
          <p:nvPr/>
        </p:nvGrpSpPr>
        <p:grpSpPr>
          <a:xfrm>
            <a:off x="4630865" y="985026"/>
            <a:ext cx="1468076" cy="412668"/>
            <a:chOff x="3916645" y="1964391"/>
            <a:chExt cx="1468076" cy="412668"/>
          </a:xfrm>
        </p:grpSpPr>
        <p:cxnSp>
          <p:nvCxnSpPr>
            <p:cNvPr id="62" name="Straight Arrow Connector 61"/>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3916645" y="1964391"/>
              <a:ext cx="1024576" cy="400110"/>
            </a:xfrm>
            <a:prstGeom prst="rect">
              <a:avLst/>
            </a:prstGeom>
            <a:noFill/>
          </p:spPr>
          <p:txBody>
            <a:bodyPr wrap="none" rtlCol="0">
              <a:spAutoFit/>
            </a:bodyPr>
            <a:lstStyle/>
            <a:p>
              <a:r>
                <a:rPr lang="en-US" sz="2000" dirty="0" smtClean="0"/>
                <a:t>x.write2</a:t>
              </a:r>
              <a:endParaRPr lang="en-US" sz="2000" dirty="0"/>
            </a:p>
          </p:txBody>
        </p:sp>
      </p:grpSp>
      <p:grpSp>
        <p:nvGrpSpPr>
          <p:cNvPr id="64" name="Group 63"/>
          <p:cNvGrpSpPr/>
          <p:nvPr/>
        </p:nvGrpSpPr>
        <p:grpSpPr>
          <a:xfrm>
            <a:off x="2319128" y="2628603"/>
            <a:ext cx="1468076" cy="412668"/>
            <a:chOff x="3916645" y="1964391"/>
            <a:chExt cx="1468076" cy="412668"/>
          </a:xfrm>
        </p:grpSpPr>
        <p:cxnSp>
          <p:nvCxnSpPr>
            <p:cNvPr id="65" name="Straight Arrow Connector 64"/>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916645" y="1964391"/>
              <a:ext cx="949812" cy="400110"/>
            </a:xfrm>
            <a:prstGeom prst="rect">
              <a:avLst/>
            </a:prstGeom>
            <a:noFill/>
          </p:spPr>
          <p:txBody>
            <a:bodyPr wrap="none" rtlCol="0">
              <a:spAutoFit/>
            </a:bodyPr>
            <a:lstStyle/>
            <a:p>
              <a:r>
                <a:rPr lang="en-US" sz="2000" dirty="0" smtClean="0"/>
                <a:t>y.read1</a:t>
              </a:r>
              <a:endParaRPr lang="en-US" sz="2000" dirty="0"/>
            </a:p>
          </p:txBody>
        </p:sp>
      </p:grpSp>
      <p:grpSp>
        <p:nvGrpSpPr>
          <p:cNvPr id="67" name="Group 66"/>
          <p:cNvGrpSpPr/>
          <p:nvPr/>
        </p:nvGrpSpPr>
        <p:grpSpPr>
          <a:xfrm>
            <a:off x="2319128" y="1509396"/>
            <a:ext cx="1468076" cy="412668"/>
            <a:chOff x="3916645" y="1964391"/>
            <a:chExt cx="1468076" cy="412668"/>
          </a:xfrm>
        </p:grpSpPr>
        <p:cxnSp>
          <p:nvCxnSpPr>
            <p:cNvPr id="68" name="Straight Arrow Connector 67"/>
            <p:cNvCxnSpPr/>
            <p:nvPr/>
          </p:nvCxnSpPr>
          <p:spPr>
            <a:xfrm>
              <a:off x="3916645" y="2377059"/>
              <a:ext cx="1468076"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3916645" y="1964391"/>
              <a:ext cx="961930" cy="400110"/>
            </a:xfrm>
            <a:prstGeom prst="rect">
              <a:avLst/>
            </a:prstGeom>
            <a:noFill/>
          </p:spPr>
          <p:txBody>
            <a:bodyPr wrap="none" rtlCol="0">
              <a:spAutoFit/>
            </a:bodyPr>
            <a:lstStyle/>
            <a:p>
              <a:r>
                <a:rPr lang="en-US" sz="2000" dirty="0" smtClean="0"/>
                <a:t>x.read1</a:t>
              </a:r>
              <a:endParaRPr lang="en-US" sz="2000" dirty="0"/>
            </a:p>
          </p:txBody>
        </p:sp>
      </p:grpSp>
      <p:grpSp>
        <p:nvGrpSpPr>
          <p:cNvPr id="45" name="Group 7"/>
          <p:cNvGrpSpPr/>
          <p:nvPr/>
        </p:nvGrpSpPr>
        <p:grpSpPr>
          <a:xfrm>
            <a:off x="0" y="6142038"/>
            <a:ext cx="9144000" cy="715962"/>
            <a:chOff x="0" y="6142038"/>
            <a:chExt cx="9144000" cy="715962"/>
          </a:xfrm>
        </p:grpSpPr>
        <p:pic>
          <p:nvPicPr>
            <p:cNvPr id="4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7"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4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2230"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Shared Memory Programs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2313582"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nat</a:t>
            </a:r>
            <a:r>
              <a:rPr lang="en-US" sz="2000" dirty="0" smtClean="0"/>
              <a:t> x := 0</a:t>
            </a:r>
            <a:endParaRPr lang="en-US" sz="2000" dirty="0"/>
          </a:p>
        </p:txBody>
      </p:sp>
      <p:grpSp>
        <p:nvGrpSpPr>
          <p:cNvPr id="10" name="Group 9"/>
          <p:cNvGrpSpPr/>
          <p:nvPr/>
        </p:nvGrpSpPr>
        <p:grpSpPr>
          <a:xfrm>
            <a:off x="543923" y="1634772"/>
            <a:ext cx="1856134" cy="3046526"/>
            <a:chOff x="1421890" y="1617596"/>
            <a:chExt cx="1856134" cy="3046526"/>
          </a:xfrm>
        </p:grpSpPr>
        <p:cxnSp>
          <p:nvCxnSpPr>
            <p:cNvPr id="40" name="Straight Arrow Connector 39"/>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Oval 2"/>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1980168" y="1617596"/>
              <a:ext cx="1297856" cy="400110"/>
            </a:xfrm>
            <a:prstGeom prst="rect">
              <a:avLst/>
            </a:prstGeom>
            <a:noFill/>
          </p:spPr>
          <p:txBody>
            <a:bodyPr wrap="none" rtlCol="0">
              <a:spAutoFit/>
            </a:bodyPr>
            <a:lstStyle/>
            <a:p>
              <a:r>
                <a:rPr lang="en-US" sz="2000" dirty="0" smtClean="0"/>
                <a:t>Process P1</a:t>
              </a:r>
              <a:endParaRPr lang="en-US" sz="2000" dirty="0"/>
            </a:p>
          </p:txBody>
        </p:sp>
        <p:sp>
          <p:nvSpPr>
            <p:cNvPr id="46" name="TextBox 4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y1:=0</a:t>
              </a:r>
              <a:endParaRPr lang="en-US" sz="2000" dirty="0"/>
            </a:p>
          </p:txBody>
        </p:sp>
        <p:cxnSp>
          <p:nvCxnSpPr>
            <p:cNvPr id="47" name="Straight Arrow Connector 4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1855535" y="2880061"/>
              <a:ext cx="853119" cy="400110"/>
            </a:xfrm>
            <a:prstGeom prst="rect">
              <a:avLst/>
            </a:prstGeom>
            <a:noFill/>
          </p:spPr>
          <p:txBody>
            <a:bodyPr wrap="none" rtlCol="0">
              <a:spAutoFit/>
            </a:bodyPr>
            <a:lstStyle/>
            <a:p>
              <a:r>
                <a:rPr lang="en-US" sz="2000" dirty="0" smtClean="0"/>
                <a:t>y1 := x</a:t>
              </a:r>
              <a:endParaRPr lang="en-US" sz="2000" dirty="0"/>
            </a:p>
          </p:txBody>
        </p:sp>
        <p:cxnSp>
          <p:nvCxnSpPr>
            <p:cNvPr id="55" name="Straight Arrow Connector 54"/>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1421890" y="3810383"/>
              <a:ext cx="1168910" cy="400110"/>
            </a:xfrm>
            <a:prstGeom prst="rect">
              <a:avLst/>
            </a:prstGeom>
            <a:noFill/>
          </p:spPr>
          <p:txBody>
            <a:bodyPr wrap="none" rtlCol="0">
              <a:spAutoFit/>
            </a:bodyPr>
            <a:lstStyle/>
            <a:p>
              <a:r>
                <a:rPr lang="en-US" sz="2000" dirty="0" smtClean="0"/>
                <a:t>x := y1 +1</a:t>
              </a:r>
              <a:endParaRPr lang="en-US" sz="2000" dirty="0"/>
            </a:p>
          </p:txBody>
        </p:sp>
      </p:grpSp>
      <p:grpSp>
        <p:nvGrpSpPr>
          <p:cNvPr id="72" name="Group 71"/>
          <p:cNvGrpSpPr/>
          <p:nvPr/>
        </p:nvGrpSpPr>
        <p:grpSpPr>
          <a:xfrm>
            <a:off x="2667000" y="1634772"/>
            <a:ext cx="1856134" cy="3046526"/>
            <a:chOff x="1421890" y="1617596"/>
            <a:chExt cx="1856134" cy="3046526"/>
          </a:xfrm>
        </p:grpSpPr>
        <p:cxnSp>
          <p:nvCxnSpPr>
            <p:cNvPr id="73" name="Straight Arrow Connector 72"/>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1980168" y="1617596"/>
              <a:ext cx="1297856" cy="400110"/>
            </a:xfrm>
            <a:prstGeom prst="rect">
              <a:avLst/>
            </a:prstGeom>
            <a:noFill/>
          </p:spPr>
          <p:txBody>
            <a:bodyPr wrap="none" rtlCol="0">
              <a:spAutoFit/>
            </a:bodyPr>
            <a:lstStyle/>
            <a:p>
              <a:r>
                <a:rPr lang="en-US" sz="2000" dirty="0" smtClean="0"/>
                <a:t>Process P2</a:t>
              </a:r>
              <a:endParaRPr lang="en-US" sz="2000" dirty="0"/>
            </a:p>
          </p:txBody>
        </p:sp>
        <p:sp>
          <p:nvSpPr>
            <p:cNvPr id="76" name="TextBox 7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y2:=0</a:t>
              </a:r>
              <a:endParaRPr lang="en-US" sz="2000" dirty="0"/>
            </a:p>
          </p:txBody>
        </p:sp>
        <p:cxnSp>
          <p:nvCxnSpPr>
            <p:cNvPr id="77" name="Straight Arrow Connector 7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1855535" y="2880061"/>
              <a:ext cx="853119" cy="400110"/>
            </a:xfrm>
            <a:prstGeom prst="rect">
              <a:avLst/>
            </a:prstGeom>
            <a:noFill/>
          </p:spPr>
          <p:txBody>
            <a:bodyPr wrap="none" rtlCol="0">
              <a:spAutoFit/>
            </a:bodyPr>
            <a:lstStyle/>
            <a:p>
              <a:r>
                <a:rPr lang="en-US" sz="2000" dirty="0" smtClean="0"/>
                <a:t>y2 := x</a:t>
              </a:r>
              <a:endParaRPr lang="en-US" sz="2000" dirty="0"/>
            </a:p>
          </p:txBody>
        </p:sp>
        <p:cxnSp>
          <p:nvCxnSpPr>
            <p:cNvPr id="80" name="Straight Arrow Connector 79"/>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1421890" y="3810383"/>
              <a:ext cx="1168910" cy="400110"/>
            </a:xfrm>
            <a:prstGeom prst="rect">
              <a:avLst/>
            </a:prstGeom>
            <a:noFill/>
          </p:spPr>
          <p:txBody>
            <a:bodyPr wrap="none" rtlCol="0">
              <a:spAutoFit/>
            </a:bodyPr>
            <a:lstStyle/>
            <a:p>
              <a:r>
                <a:rPr lang="en-US" sz="2000" dirty="0" smtClean="0"/>
                <a:t>x := y2 +1</a:t>
              </a:r>
              <a:endParaRPr lang="en-US" sz="2000" dirty="0"/>
            </a:p>
          </p:txBody>
        </p:sp>
      </p:grpSp>
      <p:sp>
        <p:nvSpPr>
          <p:cNvPr id="83" name="Content Placeholder 3"/>
          <p:cNvSpPr txBox="1"/>
          <p:nvPr/>
        </p:nvSpPr>
        <p:spPr>
          <a:xfrm>
            <a:off x="4724400" y="1102037"/>
            <a:ext cx="4401403" cy="49177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Declaration of shared variables</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Code for each process</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Key restriction: Each statement of a process either</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changes local variables,</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reads a single shared </a:t>
            </a:r>
            <a:r>
              <a:rPr lang="en-US" sz="2000" dirty="0" err="1" smtClean="0">
                <a:latin typeface="Comic Sans MS" panose="030F0702030302020204" pitchFamily="66" charset="0"/>
              </a:rPr>
              <a:t>var</a:t>
            </a:r>
            <a:r>
              <a:rPr lang="en-US" sz="2000" dirty="0" smtClean="0">
                <a:latin typeface="Comic Sans MS" panose="030F0702030302020204" pitchFamily="66" charset="0"/>
              </a:rPr>
              <a:t>, or</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writes a single shared </a:t>
            </a:r>
            <a:r>
              <a:rPr lang="en-US" sz="2000" dirty="0" err="1" smtClean="0">
                <a:latin typeface="Comic Sans MS" panose="030F0702030302020204" pitchFamily="66" charset="0"/>
              </a:rPr>
              <a:t>var</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Execution model: execute one step of one of the processes</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Can be formalized as asynchronous processes  </a:t>
            </a:r>
          </a:p>
        </p:txBody>
      </p:sp>
      <p:grpSp>
        <p:nvGrpSpPr>
          <p:cNvPr id="29" name="Group 7"/>
          <p:cNvGrpSpPr/>
          <p:nvPr/>
        </p:nvGrpSpPr>
        <p:grpSpPr>
          <a:xfrm>
            <a:off x="0" y="6142038"/>
            <a:ext cx="9144000" cy="715962"/>
            <a:chOff x="0" y="6142038"/>
            <a:chExt cx="9144000" cy="715962"/>
          </a:xfrm>
        </p:grpSpPr>
        <p:pic>
          <p:nvPicPr>
            <p:cNvPr id="3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3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206"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t>6</a:t>
            </a:fld>
            <a:endParaRPr lang="en-US"/>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Data Races</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1712833" y="1003863"/>
            <a:ext cx="2313582"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nat</a:t>
            </a:r>
            <a:r>
              <a:rPr lang="en-US" sz="2000" dirty="0" smtClean="0"/>
              <a:t> x := 0</a:t>
            </a:r>
            <a:endParaRPr lang="en-US" sz="2000" dirty="0"/>
          </a:p>
        </p:txBody>
      </p:sp>
      <p:grpSp>
        <p:nvGrpSpPr>
          <p:cNvPr id="10" name="Group 9"/>
          <p:cNvGrpSpPr/>
          <p:nvPr/>
        </p:nvGrpSpPr>
        <p:grpSpPr>
          <a:xfrm>
            <a:off x="98112" y="1634772"/>
            <a:ext cx="2301945" cy="3046526"/>
            <a:chOff x="976079" y="1617596"/>
            <a:chExt cx="2301945" cy="3046526"/>
          </a:xfrm>
        </p:grpSpPr>
        <p:cxnSp>
          <p:nvCxnSpPr>
            <p:cNvPr id="40" name="Straight Arrow Connector 39"/>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Oval 2"/>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1980168" y="1617596"/>
              <a:ext cx="1297856" cy="400110"/>
            </a:xfrm>
            <a:prstGeom prst="rect">
              <a:avLst/>
            </a:prstGeom>
            <a:noFill/>
          </p:spPr>
          <p:txBody>
            <a:bodyPr wrap="none" rtlCol="0">
              <a:spAutoFit/>
            </a:bodyPr>
            <a:lstStyle/>
            <a:p>
              <a:r>
                <a:rPr lang="en-US" sz="2000" dirty="0" smtClean="0"/>
                <a:t>Process P1</a:t>
              </a:r>
              <a:endParaRPr lang="en-US" sz="2000" dirty="0"/>
            </a:p>
          </p:txBody>
        </p:sp>
        <p:sp>
          <p:nvSpPr>
            <p:cNvPr id="46" name="TextBox 4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y1:=0</a:t>
              </a:r>
              <a:endParaRPr lang="en-US" sz="2000" dirty="0"/>
            </a:p>
          </p:txBody>
        </p:sp>
        <p:cxnSp>
          <p:nvCxnSpPr>
            <p:cNvPr id="47" name="Straight Arrow Connector 4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1432270" y="2880061"/>
              <a:ext cx="1249060" cy="400110"/>
            </a:xfrm>
            <a:prstGeom prst="rect">
              <a:avLst/>
            </a:prstGeom>
            <a:noFill/>
          </p:spPr>
          <p:txBody>
            <a:bodyPr wrap="none" rtlCol="0">
              <a:spAutoFit/>
            </a:bodyPr>
            <a:lstStyle/>
            <a:p>
              <a:r>
                <a:rPr lang="en-US" sz="2000" dirty="0" smtClean="0"/>
                <a:t>R1: y1 := x</a:t>
              </a:r>
              <a:endParaRPr lang="en-US" sz="2000" dirty="0"/>
            </a:p>
          </p:txBody>
        </p:sp>
        <p:cxnSp>
          <p:nvCxnSpPr>
            <p:cNvPr id="55" name="Straight Arrow Connector 54"/>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976079" y="3820894"/>
              <a:ext cx="1653017" cy="400110"/>
            </a:xfrm>
            <a:prstGeom prst="rect">
              <a:avLst/>
            </a:prstGeom>
            <a:noFill/>
          </p:spPr>
          <p:txBody>
            <a:bodyPr wrap="none" rtlCol="0">
              <a:spAutoFit/>
            </a:bodyPr>
            <a:lstStyle/>
            <a:p>
              <a:r>
                <a:rPr lang="en-US" sz="2000" dirty="0" smtClean="0"/>
                <a:t>W1: x := y1 +1</a:t>
              </a:r>
              <a:endParaRPr lang="en-US" sz="2000" dirty="0"/>
            </a:p>
          </p:txBody>
        </p:sp>
      </p:grpSp>
      <p:grpSp>
        <p:nvGrpSpPr>
          <p:cNvPr id="72" name="Group 71"/>
          <p:cNvGrpSpPr/>
          <p:nvPr/>
        </p:nvGrpSpPr>
        <p:grpSpPr>
          <a:xfrm>
            <a:off x="2326874" y="1634772"/>
            <a:ext cx="2196260" cy="3046526"/>
            <a:chOff x="1081764" y="1617596"/>
            <a:chExt cx="2196260" cy="3046526"/>
          </a:xfrm>
        </p:grpSpPr>
        <p:cxnSp>
          <p:nvCxnSpPr>
            <p:cNvPr id="73" name="Straight Arrow Connector 72"/>
            <p:cNvCxnSpPr/>
            <p:nvPr/>
          </p:nvCxnSpPr>
          <p:spPr>
            <a:xfrm>
              <a:off x="2713985" y="2128899"/>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4" name="Oval 73"/>
            <p:cNvSpPr/>
            <p:nvPr/>
          </p:nvSpPr>
          <p:spPr>
            <a:xfrm>
              <a:off x="2599685" y="2582271"/>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5" name="TextBox 74"/>
            <p:cNvSpPr txBox="1"/>
            <p:nvPr/>
          </p:nvSpPr>
          <p:spPr>
            <a:xfrm>
              <a:off x="1980168" y="1617596"/>
              <a:ext cx="1297856" cy="400110"/>
            </a:xfrm>
            <a:prstGeom prst="rect">
              <a:avLst/>
            </a:prstGeom>
            <a:noFill/>
          </p:spPr>
          <p:txBody>
            <a:bodyPr wrap="none" rtlCol="0">
              <a:spAutoFit/>
            </a:bodyPr>
            <a:lstStyle/>
            <a:p>
              <a:r>
                <a:rPr lang="en-US" sz="2000" dirty="0" smtClean="0"/>
                <a:t>Process P2</a:t>
              </a:r>
              <a:endParaRPr lang="en-US" sz="2000" dirty="0"/>
            </a:p>
          </p:txBody>
        </p:sp>
        <p:sp>
          <p:nvSpPr>
            <p:cNvPr id="76" name="TextBox 75"/>
            <p:cNvSpPr txBox="1"/>
            <p:nvPr/>
          </p:nvSpPr>
          <p:spPr>
            <a:xfrm>
              <a:off x="1433880" y="2141185"/>
              <a:ext cx="1156920" cy="400110"/>
            </a:xfrm>
            <a:prstGeom prst="rect">
              <a:avLst/>
            </a:prstGeom>
            <a:noFill/>
          </p:spPr>
          <p:txBody>
            <a:bodyPr wrap="none" rtlCol="0">
              <a:spAutoFit/>
            </a:bodyPr>
            <a:lstStyle/>
            <a:p>
              <a:r>
                <a:rPr lang="en-US" sz="2000" dirty="0" err="1" smtClean="0"/>
                <a:t>nat</a:t>
              </a:r>
              <a:r>
                <a:rPr lang="en-US" sz="2000" dirty="0" smtClean="0"/>
                <a:t> y2:=0</a:t>
              </a:r>
              <a:endParaRPr lang="en-US" sz="2000" dirty="0"/>
            </a:p>
          </p:txBody>
        </p:sp>
        <p:cxnSp>
          <p:nvCxnSpPr>
            <p:cNvPr id="77" name="Straight Arrow Connector 76"/>
            <p:cNvCxnSpPr/>
            <p:nvPr/>
          </p:nvCxnSpPr>
          <p:spPr>
            <a:xfrm flipH="1">
              <a:off x="2710431" y="2810871"/>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8" name="Oval 77"/>
            <p:cNvSpPr/>
            <p:nvPr/>
          </p:nvSpPr>
          <p:spPr>
            <a:xfrm>
              <a:off x="2599685" y="3505200"/>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TextBox 78"/>
            <p:cNvSpPr txBox="1"/>
            <p:nvPr/>
          </p:nvSpPr>
          <p:spPr>
            <a:xfrm>
              <a:off x="1471891" y="2880061"/>
              <a:ext cx="1249060" cy="400110"/>
            </a:xfrm>
            <a:prstGeom prst="rect">
              <a:avLst/>
            </a:prstGeom>
            <a:noFill/>
          </p:spPr>
          <p:txBody>
            <a:bodyPr wrap="none" rtlCol="0">
              <a:spAutoFit/>
            </a:bodyPr>
            <a:lstStyle/>
            <a:p>
              <a:r>
                <a:rPr lang="en-US" sz="2000" dirty="0" smtClean="0"/>
                <a:t>R2: y2 := x</a:t>
              </a:r>
              <a:endParaRPr lang="en-US" sz="2000" dirty="0"/>
            </a:p>
          </p:txBody>
        </p:sp>
        <p:cxnSp>
          <p:nvCxnSpPr>
            <p:cNvPr id="80" name="Straight Arrow Connector 79"/>
            <p:cNvCxnSpPr/>
            <p:nvPr/>
          </p:nvCxnSpPr>
          <p:spPr>
            <a:xfrm flipH="1">
              <a:off x="2710431" y="3741193"/>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81" name="Oval 80"/>
            <p:cNvSpPr/>
            <p:nvPr/>
          </p:nvSpPr>
          <p:spPr>
            <a:xfrm>
              <a:off x="2599685" y="4435522"/>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TextBox 81"/>
            <p:cNvSpPr txBox="1"/>
            <p:nvPr/>
          </p:nvSpPr>
          <p:spPr>
            <a:xfrm>
              <a:off x="1081764" y="3810383"/>
              <a:ext cx="1653017" cy="400110"/>
            </a:xfrm>
            <a:prstGeom prst="rect">
              <a:avLst/>
            </a:prstGeom>
            <a:noFill/>
          </p:spPr>
          <p:txBody>
            <a:bodyPr wrap="none" rtlCol="0">
              <a:spAutoFit/>
            </a:bodyPr>
            <a:lstStyle/>
            <a:p>
              <a:r>
                <a:rPr lang="en-US" sz="2000" dirty="0" smtClean="0"/>
                <a:t>W2: x := y2 +1</a:t>
              </a:r>
              <a:endParaRPr lang="en-US" sz="2000" dirty="0"/>
            </a:p>
          </p:txBody>
        </p:sp>
      </p:grpSp>
      <p:sp>
        <p:nvSpPr>
          <p:cNvPr id="83" name="Content Placeholder 3"/>
          <p:cNvSpPr txBox="1"/>
          <p:nvPr/>
        </p:nvSpPr>
        <p:spPr>
          <a:xfrm>
            <a:off x="4724400" y="1102037"/>
            <a:ext cx="4401403" cy="44605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What are the possible values of x after all steps are executed?</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x can be 1 or 2</a:t>
            </a: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Possible executions:</a:t>
            </a: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R1, R2, W1, W2</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R1, W1, R2, W2</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R1, R2, W2, W1</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R2, R1, W1, W2,</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R2, W2, R1, W1</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R2, R1, W2, W1</a:t>
            </a:r>
          </a:p>
        </p:txBody>
      </p:sp>
      <p:sp>
        <p:nvSpPr>
          <p:cNvPr id="29" name="Content Placeholder 3"/>
          <p:cNvSpPr txBox="1"/>
          <p:nvPr/>
        </p:nvSpPr>
        <p:spPr>
          <a:xfrm>
            <a:off x="381000" y="5257800"/>
            <a:ext cx="8289878" cy="780445"/>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solidFill>
                  <a:srgbClr val="C00000"/>
                </a:solidFill>
                <a:latin typeface="Comic Sans MS" panose="030F0702030302020204" pitchFamily="66" charset="0"/>
              </a:rPr>
              <a:t>Data race: </a:t>
            </a:r>
            <a:r>
              <a:rPr lang="en-US" sz="2000" dirty="0" smtClean="0">
                <a:latin typeface="Comic Sans MS" panose="030F0702030302020204" pitchFamily="66" charset="0"/>
              </a:rPr>
              <a:t>Concurrent accesses to shared object where the result depends on order of execution, Should be avoided!!</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endParaRPr lang="en-US" sz="2000" dirty="0" smtClean="0">
              <a:latin typeface="Comic Sans MS" panose="030F0702030302020204" pitchFamily="66" charset="0"/>
            </a:endParaRPr>
          </a:p>
        </p:txBody>
      </p:sp>
      <p:grpSp>
        <p:nvGrpSpPr>
          <p:cNvPr id="30" name="Group 7"/>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0182"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3">
                                            <p:txEl>
                                              <p:pRg st="3" end="3"/>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83">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3">
                                            <p:txEl>
                                              <p:pRg st="5" end="5"/>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83">
                                            <p:txEl>
                                              <p:pRg st="6" end="6"/>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83">
                                            <p:txEl>
                                              <p:pRg st="7" end="7"/>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3">
                                            <p:txEl>
                                              <p:pRg st="8" end="8"/>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83">
                                            <p:txEl>
                                              <p:pRg st="9" end="9"/>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Puzzle</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53" name="TextBox 52"/>
          <p:cNvSpPr txBox="1"/>
          <p:nvPr/>
        </p:nvSpPr>
        <p:spPr>
          <a:xfrm>
            <a:off x="3352800" y="1003863"/>
            <a:ext cx="2313582" cy="400110"/>
          </a:xfrm>
          <a:prstGeom prst="rect">
            <a:avLst/>
          </a:prstGeom>
          <a:noFill/>
        </p:spPr>
        <p:txBody>
          <a:bodyPr wrap="none" rtlCol="0">
            <a:spAutoFit/>
          </a:bodyPr>
          <a:lstStyle/>
          <a:p>
            <a:r>
              <a:rPr lang="en-US" sz="2000" dirty="0" err="1" smtClean="0"/>
              <a:t>AtomicReg</a:t>
            </a:r>
            <a:r>
              <a:rPr lang="en-US" sz="2000" dirty="0" smtClean="0"/>
              <a:t> </a:t>
            </a:r>
            <a:r>
              <a:rPr lang="en-US" sz="2000" dirty="0" err="1" smtClean="0"/>
              <a:t>nat</a:t>
            </a:r>
            <a:r>
              <a:rPr lang="en-US" sz="2000" dirty="0" smtClean="0"/>
              <a:t> x := 1</a:t>
            </a:r>
            <a:endParaRPr lang="en-US" sz="2000" dirty="0"/>
          </a:p>
        </p:txBody>
      </p:sp>
      <p:sp>
        <p:nvSpPr>
          <p:cNvPr id="83" name="Content Placeholder 3"/>
          <p:cNvSpPr txBox="1"/>
          <p:nvPr/>
        </p:nvSpPr>
        <p:spPr>
          <a:xfrm>
            <a:off x="1550005" y="5209193"/>
            <a:ext cx="6984395" cy="932845"/>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What possible values can the shared register x take?</a:t>
            </a:r>
          </a:p>
        </p:txBody>
      </p:sp>
      <p:grpSp>
        <p:nvGrpSpPr>
          <p:cNvPr id="5" name="Group 4"/>
          <p:cNvGrpSpPr/>
          <p:nvPr/>
        </p:nvGrpSpPr>
        <p:grpSpPr>
          <a:xfrm>
            <a:off x="398307" y="1634772"/>
            <a:ext cx="3363020" cy="3046526"/>
            <a:chOff x="398307" y="1634772"/>
            <a:chExt cx="3363020" cy="3046526"/>
          </a:xfrm>
        </p:grpSpPr>
        <p:cxnSp>
          <p:nvCxnSpPr>
            <p:cNvPr id="40" name="Straight Arrow Connector 39"/>
            <p:cNvCxnSpPr/>
            <p:nvPr/>
          </p:nvCxnSpPr>
          <p:spPr>
            <a:xfrm>
              <a:off x="1836018" y="2146075"/>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Oval 2"/>
            <p:cNvSpPr/>
            <p:nvPr/>
          </p:nvSpPr>
          <p:spPr>
            <a:xfrm>
              <a:off x="1721718" y="2599447"/>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1102201" y="1634772"/>
              <a:ext cx="1297856" cy="400110"/>
            </a:xfrm>
            <a:prstGeom prst="rect">
              <a:avLst/>
            </a:prstGeom>
            <a:noFill/>
          </p:spPr>
          <p:txBody>
            <a:bodyPr wrap="none" rtlCol="0">
              <a:spAutoFit/>
            </a:bodyPr>
            <a:lstStyle/>
            <a:p>
              <a:r>
                <a:rPr lang="en-US" sz="2000" dirty="0" smtClean="0"/>
                <a:t>Process P1</a:t>
              </a:r>
              <a:endParaRPr lang="en-US" sz="2000" dirty="0"/>
            </a:p>
          </p:txBody>
        </p:sp>
        <p:sp>
          <p:nvSpPr>
            <p:cNvPr id="46" name="TextBox 45"/>
            <p:cNvSpPr txBox="1"/>
            <p:nvPr/>
          </p:nvSpPr>
          <p:spPr>
            <a:xfrm>
              <a:off x="398307" y="2172706"/>
              <a:ext cx="1158522" cy="400110"/>
            </a:xfrm>
            <a:prstGeom prst="rect">
              <a:avLst/>
            </a:prstGeom>
            <a:noFill/>
          </p:spPr>
          <p:txBody>
            <a:bodyPr wrap="none" rtlCol="0">
              <a:spAutoFit/>
            </a:bodyPr>
            <a:lstStyle/>
            <a:p>
              <a:r>
                <a:rPr lang="en-US" sz="2000" dirty="0" err="1" smtClean="0"/>
                <a:t>nat</a:t>
              </a:r>
              <a:r>
                <a:rPr lang="en-US" sz="2000" dirty="0" smtClean="0"/>
                <a:t> u1,v1</a:t>
              </a:r>
              <a:endParaRPr lang="en-US" sz="2000" dirty="0"/>
            </a:p>
          </p:txBody>
        </p:sp>
        <p:cxnSp>
          <p:nvCxnSpPr>
            <p:cNvPr id="47" name="Straight Arrow Connector 46"/>
            <p:cNvCxnSpPr/>
            <p:nvPr/>
          </p:nvCxnSpPr>
          <p:spPr>
            <a:xfrm flipH="1">
              <a:off x="1832464" y="2828047"/>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8" name="Oval 47"/>
            <p:cNvSpPr/>
            <p:nvPr/>
          </p:nvSpPr>
          <p:spPr>
            <a:xfrm>
              <a:off x="1721718" y="3522376"/>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TextBox 48"/>
            <p:cNvSpPr txBox="1"/>
            <p:nvPr/>
          </p:nvSpPr>
          <p:spPr>
            <a:xfrm>
              <a:off x="849363" y="2904999"/>
              <a:ext cx="872355" cy="400110"/>
            </a:xfrm>
            <a:prstGeom prst="rect">
              <a:avLst/>
            </a:prstGeom>
            <a:noFill/>
          </p:spPr>
          <p:txBody>
            <a:bodyPr wrap="none" rtlCol="0">
              <a:spAutoFit/>
            </a:bodyPr>
            <a:lstStyle/>
            <a:p>
              <a:r>
                <a:rPr lang="en-US" sz="2000" dirty="0"/>
                <a:t>u</a:t>
              </a:r>
              <a:r>
                <a:rPr lang="en-US" sz="2000" dirty="0" smtClean="0"/>
                <a:t>1 := x</a:t>
              </a:r>
              <a:endParaRPr lang="en-US" sz="2000" dirty="0"/>
            </a:p>
          </p:txBody>
        </p:sp>
        <p:cxnSp>
          <p:nvCxnSpPr>
            <p:cNvPr id="55" name="Straight Arrow Connector 54"/>
            <p:cNvCxnSpPr/>
            <p:nvPr/>
          </p:nvCxnSpPr>
          <p:spPr>
            <a:xfrm flipH="1">
              <a:off x="1832464" y="3758369"/>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0" name="Oval 69"/>
            <p:cNvSpPr/>
            <p:nvPr/>
          </p:nvSpPr>
          <p:spPr>
            <a:xfrm>
              <a:off x="1721718" y="4452698"/>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TextBox 70"/>
            <p:cNvSpPr txBox="1"/>
            <p:nvPr/>
          </p:nvSpPr>
          <p:spPr>
            <a:xfrm>
              <a:off x="894742" y="3824422"/>
              <a:ext cx="853119" cy="400110"/>
            </a:xfrm>
            <a:prstGeom prst="rect">
              <a:avLst/>
            </a:prstGeom>
            <a:noFill/>
          </p:spPr>
          <p:txBody>
            <a:bodyPr wrap="none" rtlCol="0">
              <a:spAutoFit/>
            </a:bodyPr>
            <a:lstStyle/>
            <a:p>
              <a:r>
                <a:rPr lang="en-US" sz="2000" dirty="0"/>
                <a:t>v</a:t>
              </a:r>
              <a:r>
                <a:rPr lang="en-US" sz="2000" dirty="0" smtClean="0"/>
                <a:t>1 := x</a:t>
              </a:r>
              <a:endParaRPr lang="en-US" sz="2000" dirty="0"/>
            </a:p>
          </p:txBody>
        </p:sp>
        <p:sp>
          <p:nvSpPr>
            <p:cNvPr id="31" name="TextBox 30"/>
            <p:cNvSpPr txBox="1"/>
            <p:nvPr/>
          </p:nvSpPr>
          <p:spPr>
            <a:xfrm>
              <a:off x="2400057" y="3236566"/>
              <a:ext cx="1361270" cy="400110"/>
            </a:xfrm>
            <a:prstGeom prst="rect">
              <a:avLst/>
            </a:prstGeom>
            <a:noFill/>
          </p:spPr>
          <p:txBody>
            <a:bodyPr wrap="none" rtlCol="0">
              <a:spAutoFit/>
            </a:bodyPr>
            <a:lstStyle/>
            <a:p>
              <a:r>
                <a:rPr lang="en-US" sz="2000" dirty="0" smtClean="0"/>
                <a:t>x := u1 + v1</a:t>
              </a:r>
              <a:endParaRPr lang="en-US" sz="2000" dirty="0"/>
            </a:p>
          </p:txBody>
        </p:sp>
        <p:sp>
          <p:nvSpPr>
            <p:cNvPr id="4" name="Arc 3"/>
            <p:cNvSpPr/>
            <p:nvPr/>
          </p:nvSpPr>
          <p:spPr>
            <a:xfrm>
              <a:off x="1597308" y="2713747"/>
              <a:ext cx="713128" cy="1853251"/>
            </a:xfrm>
            <a:prstGeom prst="arc">
              <a:avLst>
                <a:gd name="adj1" fmla="val 16200000"/>
                <a:gd name="adj2" fmla="val 514133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4" name="Group 33"/>
          <p:cNvGrpSpPr/>
          <p:nvPr/>
        </p:nvGrpSpPr>
        <p:grpSpPr>
          <a:xfrm>
            <a:off x="4724400" y="1599003"/>
            <a:ext cx="3363020" cy="3046526"/>
            <a:chOff x="398307" y="1634772"/>
            <a:chExt cx="3363020" cy="3046526"/>
          </a:xfrm>
        </p:grpSpPr>
        <p:cxnSp>
          <p:nvCxnSpPr>
            <p:cNvPr id="35" name="Straight Arrow Connector 34"/>
            <p:cNvCxnSpPr/>
            <p:nvPr/>
          </p:nvCxnSpPr>
          <p:spPr>
            <a:xfrm>
              <a:off x="1836018" y="2146075"/>
              <a:ext cx="0" cy="453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Oval 35"/>
            <p:cNvSpPr/>
            <p:nvPr/>
          </p:nvSpPr>
          <p:spPr>
            <a:xfrm>
              <a:off x="1721718" y="2599447"/>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TextBox 36"/>
            <p:cNvSpPr txBox="1"/>
            <p:nvPr/>
          </p:nvSpPr>
          <p:spPr>
            <a:xfrm>
              <a:off x="1102201" y="1634772"/>
              <a:ext cx="1297856" cy="400110"/>
            </a:xfrm>
            <a:prstGeom prst="rect">
              <a:avLst/>
            </a:prstGeom>
            <a:noFill/>
          </p:spPr>
          <p:txBody>
            <a:bodyPr wrap="none" rtlCol="0">
              <a:spAutoFit/>
            </a:bodyPr>
            <a:lstStyle/>
            <a:p>
              <a:r>
                <a:rPr lang="en-US" sz="2000" dirty="0" smtClean="0"/>
                <a:t>Process P2</a:t>
              </a:r>
              <a:endParaRPr lang="en-US" sz="2000" dirty="0"/>
            </a:p>
          </p:txBody>
        </p:sp>
        <p:sp>
          <p:nvSpPr>
            <p:cNvPr id="38" name="TextBox 37"/>
            <p:cNvSpPr txBox="1"/>
            <p:nvPr/>
          </p:nvSpPr>
          <p:spPr>
            <a:xfrm>
              <a:off x="398307" y="2172706"/>
              <a:ext cx="1158522" cy="400110"/>
            </a:xfrm>
            <a:prstGeom prst="rect">
              <a:avLst/>
            </a:prstGeom>
            <a:noFill/>
          </p:spPr>
          <p:txBody>
            <a:bodyPr wrap="none" rtlCol="0">
              <a:spAutoFit/>
            </a:bodyPr>
            <a:lstStyle/>
            <a:p>
              <a:r>
                <a:rPr lang="en-US" sz="2000" dirty="0" err="1" smtClean="0"/>
                <a:t>nat</a:t>
              </a:r>
              <a:r>
                <a:rPr lang="en-US" sz="2000" dirty="0" smtClean="0"/>
                <a:t> u2,v2</a:t>
              </a:r>
              <a:endParaRPr lang="en-US" sz="2000" dirty="0"/>
            </a:p>
          </p:txBody>
        </p:sp>
        <p:cxnSp>
          <p:nvCxnSpPr>
            <p:cNvPr id="39" name="Straight Arrow Connector 38"/>
            <p:cNvCxnSpPr/>
            <p:nvPr/>
          </p:nvCxnSpPr>
          <p:spPr>
            <a:xfrm flipH="1">
              <a:off x="1832464" y="2828047"/>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1" name="Oval 40"/>
            <p:cNvSpPr/>
            <p:nvPr/>
          </p:nvSpPr>
          <p:spPr>
            <a:xfrm>
              <a:off x="1721718" y="3522376"/>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p:cNvSpPr txBox="1"/>
            <p:nvPr/>
          </p:nvSpPr>
          <p:spPr>
            <a:xfrm>
              <a:off x="849363" y="2919121"/>
              <a:ext cx="872355" cy="400110"/>
            </a:xfrm>
            <a:prstGeom prst="rect">
              <a:avLst/>
            </a:prstGeom>
            <a:noFill/>
          </p:spPr>
          <p:txBody>
            <a:bodyPr wrap="none" rtlCol="0">
              <a:spAutoFit/>
            </a:bodyPr>
            <a:lstStyle/>
            <a:p>
              <a:r>
                <a:rPr lang="en-US" sz="2000" dirty="0" smtClean="0"/>
                <a:t>u</a:t>
              </a:r>
              <a:r>
                <a:rPr lang="en-US" sz="2000" dirty="0"/>
                <a:t>2</a:t>
              </a:r>
              <a:r>
                <a:rPr lang="en-US" sz="2000" dirty="0" smtClean="0"/>
                <a:t> := x</a:t>
              </a:r>
              <a:endParaRPr lang="en-US" sz="2000" dirty="0"/>
            </a:p>
          </p:txBody>
        </p:sp>
        <p:cxnSp>
          <p:nvCxnSpPr>
            <p:cNvPr id="43" name="Straight Arrow Connector 42"/>
            <p:cNvCxnSpPr/>
            <p:nvPr/>
          </p:nvCxnSpPr>
          <p:spPr>
            <a:xfrm flipH="1">
              <a:off x="1832464" y="3758369"/>
              <a:ext cx="7108" cy="694329"/>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4" name="Oval 43"/>
            <p:cNvSpPr/>
            <p:nvPr/>
          </p:nvSpPr>
          <p:spPr>
            <a:xfrm>
              <a:off x="1721718" y="4452698"/>
              <a:ext cx="228600" cy="228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p:cNvSpPr txBox="1"/>
            <p:nvPr/>
          </p:nvSpPr>
          <p:spPr>
            <a:xfrm>
              <a:off x="894742" y="3824422"/>
              <a:ext cx="853119" cy="400110"/>
            </a:xfrm>
            <a:prstGeom prst="rect">
              <a:avLst/>
            </a:prstGeom>
            <a:noFill/>
          </p:spPr>
          <p:txBody>
            <a:bodyPr wrap="none" rtlCol="0">
              <a:spAutoFit/>
            </a:bodyPr>
            <a:lstStyle/>
            <a:p>
              <a:r>
                <a:rPr lang="en-US" sz="2000" dirty="0" smtClean="0"/>
                <a:t>v</a:t>
              </a:r>
              <a:r>
                <a:rPr lang="en-US" sz="2000" dirty="0"/>
                <a:t>2</a:t>
              </a:r>
              <a:r>
                <a:rPr lang="en-US" sz="2000" dirty="0" smtClean="0"/>
                <a:t> := x</a:t>
              </a:r>
              <a:endParaRPr lang="en-US" sz="2000" dirty="0"/>
            </a:p>
          </p:txBody>
        </p:sp>
        <p:sp>
          <p:nvSpPr>
            <p:cNvPr id="51" name="TextBox 50"/>
            <p:cNvSpPr txBox="1"/>
            <p:nvPr/>
          </p:nvSpPr>
          <p:spPr>
            <a:xfrm>
              <a:off x="2400057" y="3236566"/>
              <a:ext cx="1361270" cy="400110"/>
            </a:xfrm>
            <a:prstGeom prst="rect">
              <a:avLst/>
            </a:prstGeom>
            <a:noFill/>
          </p:spPr>
          <p:txBody>
            <a:bodyPr wrap="none" rtlCol="0">
              <a:spAutoFit/>
            </a:bodyPr>
            <a:lstStyle/>
            <a:p>
              <a:r>
                <a:rPr lang="en-US" sz="2000" dirty="0" smtClean="0"/>
                <a:t>x := u2 + v2</a:t>
              </a:r>
              <a:endParaRPr lang="en-US" sz="2000" dirty="0"/>
            </a:p>
          </p:txBody>
        </p:sp>
        <p:sp>
          <p:nvSpPr>
            <p:cNvPr id="52" name="Arc 51"/>
            <p:cNvSpPr/>
            <p:nvPr/>
          </p:nvSpPr>
          <p:spPr>
            <a:xfrm>
              <a:off x="1597308" y="2713747"/>
              <a:ext cx="713128" cy="1853251"/>
            </a:xfrm>
            <a:prstGeom prst="arc">
              <a:avLst>
                <a:gd name="adj1" fmla="val 16200000"/>
                <a:gd name="adj2" fmla="val 5141334"/>
              </a:avLst>
            </a:prstGeom>
            <a:ln w="25400">
              <a:headEnd type="arrow"/>
              <a:tailEnd type="none"/>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33" name="Group 7"/>
          <p:cNvGrpSpPr/>
          <p:nvPr/>
        </p:nvGrpSpPr>
        <p:grpSpPr>
          <a:xfrm>
            <a:off x="0" y="6142038"/>
            <a:ext cx="9144000" cy="715962"/>
            <a:chOff x="0" y="6142038"/>
            <a:chExt cx="9144000" cy="715962"/>
          </a:xfrm>
        </p:grpSpPr>
        <p:pic>
          <p:nvPicPr>
            <p:cNvPr id="5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6"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5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9158"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anose="030F0702030302020204" pitchFamily="66" charset="0"/>
                <a:cs typeface="Times New Roman" panose="02020603050405020304" pitchFamily="18" charset="0"/>
              </a:rPr>
              <a:t>Mutual Exclusion Problem</a:t>
            </a:r>
            <a:endParaRPr lang="en-US" sz="2800" dirty="0">
              <a:solidFill>
                <a:srgbClr val="C00000"/>
              </a:solidFill>
              <a:latin typeface="Comic Sans MS" panose="030F0702030302020204" pitchFamily="66" charset="0"/>
              <a:cs typeface="Times New Roman" panose="02020603050405020304" pitchFamily="18" charset="0"/>
            </a:endParaRPr>
          </a:p>
        </p:txBody>
      </p:sp>
      <p:sp>
        <p:nvSpPr>
          <p:cNvPr id="42" name="Content Placeholder 3"/>
          <p:cNvSpPr txBox="1"/>
          <p:nvPr/>
        </p:nvSpPr>
        <p:spPr>
          <a:xfrm>
            <a:off x="39806" y="3317562"/>
            <a:ext cx="9104194" cy="2824475"/>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Critical Section: Part of code that an asynchronous process should execute without interference from others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Critical section can include code to update shared objects/database</a:t>
            </a:r>
            <a:endParaRPr lang="en-US" sz="2000" dirty="0">
              <a:latin typeface="Comic Sans MS" panose="030F0702030302020204" pitchFamily="66" charset="0"/>
            </a:endParaRPr>
          </a:p>
          <a:p>
            <a:pPr marL="342900" marR="0" lvl="0" indent="-342900" algn="l" defTabSz="914400" rtl="0" eaLnBrk="1" fontAlgn="auto" latinLnBrk="0" hangingPunct="1">
              <a:lnSpc>
                <a:spcPct val="100000"/>
              </a:lnSpc>
              <a:spcBef>
                <a:spcPct val="20000"/>
              </a:spcBef>
              <a:spcAft>
                <a:spcPts val="0"/>
              </a:spcAft>
              <a:buClrTx/>
              <a:buSzTx/>
              <a:buFont typeface="Wingdings" panose="05000000000000000000" pitchFamily="2" charset="2"/>
              <a:buChar char="q"/>
              <a:defRPr/>
            </a:pPr>
            <a:r>
              <a:rPr lang="en-US" sz="2000" dirty="0" smtClean="0">
                <a:latin typeface="Comic Sans MS" panose="030F0702030302020204" pitchFamily="66" charset="0"/>
              </a:rPr>
              <a:t>Mutual Exclusion Problem: Design code to be executed before entering critical section by each process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Coordination using shared atomic registers</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No assumption about how long a process stays in critical section</a:t>
            </a:r>
          </a:p>
          <a:p>
            <a:pPr marL="800100" lvl="1" indent="-342900">
              <a:spcBef>
                <a:spcPct val="20000"/>
              </a:spcBef>
              <a:buFont typeface="Wingdings" panose="05000000000000000000" pitchFamily="2" charset="2"/>
              <a:buChar char="§"/>
              <a:defRPr/>
            </a:pPr>
            <a:r>
              <a:rPr lang="en-US" sz="2000" dirty="0" smtClean="0">
                <a:latin typeface="Comic Sans MS" panose="030F0702030302020204" pitchFamily="66" charset="0"/>
              </a:rPr>
              <a:t>A process may want to enter critical section repeatedly</a:t>
            </a:r>
          </a:p>
        </p:txBody>
      </p:sp>
      <p:sp>
        <p:nvSpPr>
          <p:cNvPr id="45" name="Content Placeholder 3"/>
          <p:cNvSpPr txBox="1"/>
          <p:nvPr/>
        </p:nvSpPr>
        <p:spPr>
          <a:xfrm>
            <a:off x="990600" y="914400"/>
            <a:ext cx="3048000" cy="24031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Process P1</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Entry Code</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Critical Section</a:t>
            </a:r>
          </a:p>
        </p:txBody>
      </p:sp>
      <p:sp>
        <p:nvSpPr>
          <p:cNvPr id="3" name="Right Brace 2"/>
          <p:cNvSpPr/>
          <p:nvPr/>
        </p:nvSpPr>
        <p:spPr>
          <a:xfrm>
            <a:off x="2889345" y="1371600"/>
            <a:ext cx="228600" cy="74438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Content Placeholder 3"/>
          <p:cNvSpPr txBox="1"/>
          <p:nvPr/>
        </p:nvSpPr>
        <p:spPr>
          <a:xfrm>
            <a:off x="3316974" y="1438989"/>
            <a:ext cx="2437263" cy="609601"/>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To be designed</a:t>
            </a:r>
          </a:p>
        </p:txBody>
      </p:sp>
      <p:sp>
        <p:nvSpPr>
          <p:cNvPr id="4" name="Rectangle 3"/>
          <p:cNvSpPr/>
          <p:nvPr/>
        </p:nvSpPr>
        <p:spPr>
          <a:xfrm>
            <a:off x="1105469" y="2222310"/>
            <a:ext cx="2362200" cy="80065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Content Placeholder 3"/>
          <p:cNvSpPr txBox="1"/>
          <p:nvPr/>
        </p:nvSpPr>
        <p:spPr>
          <a:xfrm>
            <a:off x="5638800" y="847008"/>
            <a:ext cx="3048000" cy="2403163"/>
          </a:xfrm>
          <a:prstGeom prst="rect">
            <a:avLst/>
          </a:prstGeom>
        </p:spPr>
        <p:txBody>
          <a:bodyPr vert="horz" lIns="91440" tIns="45720" rIns="91440" bIns="45720" rtlCol="0">
            <a:noAutofit/>
          </a:bodyPr>
          <a:lstStyle/>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Process P2</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a:t>
            </a:r>
          </a:p>
          <a:p>
            <a:pPr marR="0" lvl="0" algn="l" defTabSz="914400" rtl="0" eaLnBrk="1" fontAlgn="auto" latinLnBrk="0" hangingPunct="1">
              <a:lnSpc>
                <a:spcPct val="100000"/>
              </a:lnSpc>
              <a:spcBef>
                <a:spcPct val="20000"/>
              </a:spcBef>
              <a:spcAft>
                <a:spcPts val="0"/>
              </a:spcAft>
              <a:buClrTx/>
              <a:buSzTx/>
              <a:defRPr/>
            </a:pPr>
            <a:r>
              <a:rPr lang="en-US" sz="2000" dirty="0">
                <a:latin typeface="Comic Sans MS" panose="030F0702030302020204" pitchFamily="66" charset="0"/>
              </a:rPr>
              <a:t> </a:t>
            </a:r>
            <a:r>
              <a:rPr lang="en-US" sz="2000" dirty="0" smtClean="0">
                <a:latin typeface="Comic Sans MS" panose="030F0702030302020204" pitchFamily="66" charset="0"/>
              </a:rPr>
              <a:t>   Entry Code</a:t>
            </a:r>
          </a:p>
          <a:p>
            <a:pPr marR="0" lvl="0" algn="l" defTabSz="914400" rtl="0" eaLnBrk="1" fontAlgn="auto" latinLnBrk="0" hangingPunct="1">
              <a:lnSpc>
                <a:spcPct val="100000"/>
              </a:lnSpc>
              <a:spcBef>
                <a:spcPct val="20000"/>
              </a:spcBef>
              <a:spcAft>
                <a:spcPts val="0"/>
              </a:spcAft>
              <a:buClrTx/>
              <a:buSzTx/>
              <a:defRPr/>
            </a:pPr>
            <a:endParaRPr lang="en-US" sz="2000" dirty="0">
              <a:latin typeface="Comic Sans MS" panose="030F0702030302020204" pitchFamily="66" charset="0"/>
            </a:endParaRPr>
          </a:p>
          <a:p>
            <a:pPr marR="0" lvl="0" algn="l" defTabSz="914400" rtl="0" eaLnBrk="1" fontAlgn="auto" latinLnBrk="0" hangingPunct="1">
              <a:lnSpc>
                <a:spcPct val="100000"/>
              </a:lnSpc>
              <a:spcBef>
                <a:spcPct val="20000"/>
              </a:spcBef>
              <a:spcAft>
                <a:spcPts val="0"/>
              </a:spcAft>
              <a:buClrTx/>
              <a:buSzTx/>
              <a:defRPr/>
            </a:pPr>
            <a:r>
              <a:rPr lang="en-US" sz="2000" dirty="0" smtClean="0">
                <a:latin typeface="Comic Sans MS" panose="030F0702030302020204" pitchFamily="66" charset="0"/>
              </a:rPr>
              <a:t>    Critical Section</a:t>
            </a:r>
          </a:p>
        </p:txBody>
      </p:sp>
      <p:sp>
        <p:nvSpPr>
          <p:cNvPr id="48" name="Right Brace 47"/>
          <p:cNvSpPr/>
          <p:nvPr/>
        </p:nvSpPr>
        <p:spPr>
          <a:xfrm flipH="1">
            <a:off x="5749120" y="1304207"/>
            <a:ext cx="228600" cy="744381"/>
          </a:xfrm>
          <a:prstGeom prst="rightBrace">
            <a:avLst/>
          </a:prstGeom>
          <a:ln w="25400"/>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Rectangle 48"/>
          <p:cNvSpPr/>
          <p:nvPr/>
        </p:nvSpPr>
        <p:spPr>
          <a:xfrm>
            <a:off x="5753669" y="2154918"/>
            <a:ext cx="2362200" cy="800650"/>
          </a:xfrm>
          <a:prstGeom prst="rect">
            <a:avLst/>
          </a:pr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3" name="Group 7"/>
          <p:cNvGrpSpPr/>
          <p:nvPr/>
        </p:nvGrpSpPr>
        <p:grpSpPr>
          <a:xfrm>
            <a:off x="0" y="6142038"/>
            <a:ext cx="9144000" cy="715962"/>
            <a:chOff x="0" y="6142038"/>
            <a:chExt cx="9144000" cy="715962"/>
          </a:xfrm>
        </p:grpSpPr>
        <p:pic>
          <p:nvPicPr>
            <p:cNvPr id="1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5" name="Title 1"/>
            <p:cNvSpPr txBox="1"/>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defRPr/>
              </a:pPr>
              <a:r>
                <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CIS</a:t>
              </a:r>
              <a:r>
                <a:rPr kumimoji="0" lang="en-US" sz="1600" b="0" i="0" u="none" strike="noStrike" kern="1200" cap="none" spc="0" normalizeH="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rPr>
                <a:t> 540 Spring 2015;  Lecture </a:t>
              </a:r>
              <a:r>
                <a:rPr lang="en-US" sz="1600" dirty="0" smtClean="0">
                  <a:solidFill>
                    <a:srgbClr val="C00000"/>
                  </a:solidFill>
                  <a:latin typeface="Comic Sans MS" panose="030F0702030302020204" pitchFamily="66" charset="0"/>
                  <a:ea typeface="+mj-ea"/>
                  <a:cs typeface="Times New Roman" panose="02020603050405020304" pitchFamily="18" charset="0"/>
                </a:rPr>
                <a:t>Feb 23</a:t>
              </a:r>
              <a:endParaRPr kumimoji="0" lang="en-US" sz="1600" b="0" i="0" u="none" strike="noStrike" kern="1200" cap="none" spc="0" normalizeH="0" baseline="0" noProof="0" dirty="0" smtClean="0">
                <a:ln>
                  <a:noFill/>
                </a:ln>
                <a:solidFill>
                  <a:srgbClr val="C00000"/>
                </a:solidFill>
                <a:effectLst/>
                <a:uLnTx/>
                <a:uFillTx/>
                <a:latin typeface="Comic Sans MS" panose="030F0702030302020204" pitchFamily="66" charset="0"/>
                <a:ea typeface="+mj-ea"/>
                <a:cs typeface="Times New Roman" panose="02020603050405020304" pitchFamily="18" charset="0"/>
              </a:endParaRPr>
            </a:p>
          </p:txBody>
        </p:sp>
        <p:graphicFrame>
          <p:nvGraphicFramePr>
            <p:cNvPr id="1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8134" name="Acrobat Document" r:id="rId4" imgW="6400800" imgH="8229600" progId="AcroExch.Document.7">
                    <p:embed/>
                  </p:oleObj>
                </mc:Choice>
                <mc:Fallback>
                  <p:oleObj name="Acrobat Document" r:id="rId4" imgW="6400800" imgH="8229600" progId="AcroExch.Document.7">
                    <p:embed/>
                    <p:pic>
                      <p:nvPicPr>
                        <p:cNvPr id="0" name="Picture 1"/>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5" name="Slide Number Placeholder 4"/>
          <p:cNvSpPr>
            <a:spLocks noGrp="1"/>
          </p:cNvSpPr>
          <p:nvPr>
            <p:ph type="sldNum" sz="quarter" idx="12"/>
          </p:nvPr>
        </p:nvSpPr>
        <p:spPr/>
        <p:txBody>
          <a:bodyPr/>
          <a:lstStyle/>
          <a:p>
            <a:fld id="{CBD3AB53-4A3B-4B78-AFD2-1A2EB0A42A54}" type="slidenum">
              <a:rPr lang="en-US" smtClean="0"/>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9"/>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7">
                                            <p:txEl>
                                              <p:pRg st="4" end="4"/>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5">
                                            <p:txEl>
                                              <p:pRg st="4" end="4"/>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2" end="2"/>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7">
                                            <p:txEl>
                                              <p:pRg st="2" end="2"/>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8"/>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6"/>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3"/>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5">
                                            <p:txEl>
                                              <p:pRg st="2" end="2"/>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3" end="3"/>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42">
                                            <p:txEl>
                                              <p:pRg st="4" end="4"/>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6" grpId="0"/>
      <p:bldP spid="4" grpId="0" animBg="1"/>
      <p:bldP spid="48" grpId="0" animBg="1"/>
      <p:bldP spid="49" grpId="0" animBg="1"/>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TotalTime>
  <Words>2500</Words>
  <Application>Microsoft Office PowerPoint</Application>
  <PresentationFormat>On-screen Show (4:3)</PresentationFormat>
  <Paragraphs>392</Paragraphs>
  <Slides>23</Slides>
  <Notes>2</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23</vt:i4>
      </vt:variant>
    </vt:vector>
  </HeadingPairs>
  <TitlesOfParts>
    <vt:vector size="31" baseType="lpstr">
      <vt:lpstr>Arial</vt:lpstr>
      <vt:lpstr>Calibri</vt:lpstr>
      <vt:lpstr>Comic Sans MS</vt:lpstr>
      <vt:lpstr>Symbol</vt:lpstr>
      <vt:lpstr>Times New Roman</vt:lpstr>
      <vt:lpstr>Wingdings</vt:lpstr>
      <vt:lpstr>Office Theme</vt:lpstr>
      <vt:lpstr>Acrobat Document</vt:lpstr>
      <vt:lpstr>CIS 540 Principles of Embedded Computation  Spring 2015  http://www.seas.upenn.edu/~cis540/</vt:lpstr>
      <vt:lpstr>Asynchronous Execution</vt:lpstr>
      <vt:lpstr>Shared Memory Programs</vt:lpstr>
      <vt:lpstr>Shared Memory Processes</vt:lpstr>
      <vt:lpstr>Atomic Registers</vt:lpstr>
      <vt:lpstr>Shared Memory Programs</vt:lpstr>
      <vt:lpstr>Data Races</vt:lpstr>
      <vt:lpstr>Puzzle</vt:lpstr>
      <vt:lpstr>Mutual Exclusion Problem</vt:lpstr>
      <vt:lpstr>Mutual Exclusion Problem</vt:lpstr>
      <vt:lpstr>Mutual Exclusion: First Attempt</vt:lpstr>
      <vt:lpstr>Peterson’s Mutual Exclusion Protocol</vt:lpstr>
      <vt:lpstr>Test&amp;Set Register</vt:lpstr>
      <vt:lpstr>Compare &amp; swap</vt:lpstr>
      <vt:lpstr>CaS - pseudocode</vt:lpstr>
      <vt:lpstr>CaS - application example</vt:lpstr>
      <vt:lpstr>Mutual Exclusion using Test&amp;Set Register</vt:lpstr>
      <vt:lpstr>Another Look at Asynchronous Execution Model</vt:lpstr>
      <vt:lpstr>Fairness Assumption</vt:lpstr>
      <vt:lpstr>Formalizing Fairness</vt:lpstr>
      <vt:lpstr>Weak vs Strong Fairness</vt:lpstr>
      <vt:lpstr>Fairness Assumption</vt:lpstr>
      <vt:lpstr>Requirements under Fairness Assumptions</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532</cp:revision>
  <cp:lastPrinted>2016-04-04T08:52:00Z</cp:lastPrinted>
  <dcterms:created xsi:type="dcterms:W3CDTF">2014-01-14T17:55:00Z</dcterms:created>
  <dcterms:modified xsi:type="dcterms:W3CDTF">2020-03-23T14:24:03Z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1033-10.2.0.5804</vt:lpwstr>
  </property>
</Properties>
</file>